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59"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r" defTabSz="914400" rtl="1" eaLnBrk="1" latinLnBrk="0" hangingPunct="1">
      <a:defRPr sz="2400" kern="1200">
        <a:solidFill>
          <a:schemeClr val="tx1"/>
        </a:solidFill>
        <a:latin typeface="Times New Roman" pitchFamily="18" charset="0"/>
        <a:ea typeface="+mn-ea"/>
        <a:cs typeface="+mn-cs"/>
      </a:defRPr>
    </a:lvl6pPr>
    <a:lvl7pPr marL="2743200" algn="r" defTabSz="914400" rtl="1" eaLnBrk="1" latinLnBrk="0" hangingPunct="1">
      <a:defRPr sz="2400" kern="1200">
        <a:solidFill>
          <a:schemeClr val="tx1"/>
        </a:solidFill>
        <a:latin typeface="Times New Roman" pitchFamily="18" charset="0"/>
        <a:ea typeface="+mn-ea"/>
        <a:cs typeface="+mn-cs"/>
      </a:defRPr>
    </a:lvl7pPr>
    <a:lvl8pPr marL="3200400" algn="r" defTabSz="914400" rtl="1" eaLnBrk="1" latinLnBrk="0" hangingPunct="1">
      <a:defRPr sz="2400" kern="1200">
        <a:solidFill>
          <a:schemeClr val="tx1"/>
        </a:solidFill>
        <a:latin typeface="Times New Roman" pitchFamily="18" charset="0"/>
        <a:ea typeface="+mn-ea"/>
        <a:cs typeface="+mn-cs"/>
      </a:defRPr>
    </a:lvl8pPr>
    <a:lvl9pPr marL="3657600" algn="r" defTabSz="914400" rtl="1"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87"/>
    <p:restoredTop sz="90929"/>
  </p:normalViewPr>
  <p:slideViewPr>
    <p:cSldViewPr>
      <p:cViewPr varScale="1">
        <p:scale>
          <a:sx n="66" d="100"/>
          <a:sy n="66" d="100"/>
        </p:scale>
        <p:origin x="-127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E0FCE4E-5B96-4E2E-AA46-B6D0DBD7652A}"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pPr rtl="1"/>
          <a:endParaRPr lang="ar-IQ"/>
        </a:p>
      </dgm:t>
    </dgm:pt>
    <dgm:pt modelId="{57E8B571-F654-477B-9851-64EA1B727432}" type="pres">
      <dgm:prSet presAssocID="{9E0FCE4E-5B96-4E2E-AA46-B6D0DBD7652A}" presName="cycle" presStyleCnt="0">
        <dgm:presLayoutVars>
          <dgm:chMax val="1"/>
          <dgm:dir/>
          <dgm:animLvl val="ctr"/>
          <dgm:resizeHandles val="exact"/>
        </dgm:presLayoutVars>
      </dgm:prSet>
      <dgm:spPr/>
      <dgm:t>
        <a:bodyPr/>
        <a:lstStyle/>
        <a:p>
          <a:pPr rtl="1"/>
          <a:endParaRPr lang="ar-IQ"/>
        </a:p>
      </dgm:t>
    </dgm:pt>
  </dgm:ptLst>
  <dgm:cxnLst>
    <dgm:cxn modelId="{772F8133-1E1B-4E45-B1D2-67D0704C2177}" type="presOf" srcId="{9E0FCE4E-5B96-4E2E-AA46-B6D0DBD7652A}" destId="{57E8B571-F654-477B-9851-64EA1B727432}" srcOrd="0"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4F09A84-A17C-4047-96F0-ABFFB7B79A76}" type="doc">
      <dgm:prSet loTypeId="urn:microsoft.com/office/officeart/2008/layout/RadialCluster" loCatId="cycle" qsTypeId="urn:microsoft.com/office/officeart/2005/8/quickstyle/simple1" qsCatId="simple" csTypeId="urn:microsoft.com/office/officeart/2005/8/colors/accent1_2" csCatId="accent1" phldr="1"/>
      <dgm:spPr/>
      <dgm:t>
        <a:bodyPr/>
        <a:lstStyle/>
        <a:p>
          <a:pPr rtl="1"/>
          <a:endParaRPr lang="ar-IQ"/>
        </a:p>
      </dgm:t>
    </dgm:pt>
    <dgm:pt modelId="{AF52993C-E44F-4A3A-8C44-A24EA96E8BA6}">
      <dgm:prSet phldrT="[Text]"/>
      <dgm:spPr/>
      <dgm:t>
        <a:bodyPr/>
        <a:lstStyle/>
        <a:p>
          <a:pPr rtl="1"/>
          <a:r>
            <a:rPr lang="en-US" b="0" dirty="0" smtClean="0">
              <a:solidFill>
                <a:schemeClr val="tx1"/>
              </a:solidFill>
              <a:latin typeface="Arial" pitchFamily="34" charset="0"/>
              <a:cs typeface="Arial" pitchFamily="34" charset="0"/>
            </a:rPr>
            <a:t>Acquisition</a:t>
          </a:r>
          <a:endParaRPr lang="ar-IQ" b="0" dirty="0">
            <a:solidFill>
              <a:schemeClr val="tx1"/>
            </a:solidFill>
            <a:latin typeface="Arial" pitchFamily="34" charset="0"/>
            <a:cs typeface="Arial" pitchFamily="34" charset="0"/>
          </a:endParaRPr>
        </a:p>
      </dgm:t>
    </dgm:pt>
    <dgm:pt modelId="{4D0DB413-21FB-4EDA-AC17-2FE463BF35DA}" type="parTrans" cxnId="{2083B510-4C04-4C5B-B22B-0859C799F1CD}">
      <dgm:prSet/>
      <dgm:spPr/>
      <dgm:t>
        <a:bodyPr/>
        <a:lstStyle/>
        <a:p>
          <a:pPr rtl="1"/>
          <a:endParaRPr lang="ar-IQ"/>
        </a:p>
      </dgm:t>
    </dgm:pt>
    <dgm:pt modelId="{668F960E-023A-4904-AFBE-2E1BBF39C511}" type="sibTrans" cxnId="{2083B510-4C04-4C5B-B22B-0859C799F1CD}">
      <dgm:prSet/>
      <dgm:spPr/>
      <dgm:t>
        <a:bodyPr/>
        <a:lstStyle/>
        <a:p>
          <a:pPr rtl="1"/>
          <a:endParaRPr lang="ar-IQ"/>
        </a:p>
      </dgm:t>
    </dgm:pt>
    <dgm:pt modelId="{0B6BDEB4-B29F-4251-8BDC-92E34F5B2764}">
      <dgm:prSet phldrT="[Text]"/>
      <dgm:spPr/>
      <dgm:t>
        <a:bodyPr/>
        <a:lstStyle/>
        <a:p>
          <a:pPr rtl="1"/>
          <a:r>
            <a:rPr lang="en-US" dirty="0" smtClean="0"/>
            <a:t>Unconsciously</a:t>
          </a:r>
          <a:endParaRPr lang="ar-IQ" dirty="0"/>
        </a:p>
      </dgm:t>
    </dgm:pt>
    <dgm:pt modelId="{BB49CFA5-FEC3-416F-8CED-9A73EE5A8A27}" type="parTrans" cxnId="{3517F46C-4EC0-4A7C-BA8C-4EFAD46CD91B}">
      <dgm:prSet/>
      <dgm:spPr/>
      <dgm:t>
        <a:bodyPr/>
        <a:lstStyle/>
        <a:p>
          <a:pPr rtl="1"/>
          <a:endParaRPr lang="ar-IQ"/>
        </a:p>
      </dgm:t>
    </dgm:pt>
    <dgm:pt modelId="{16158DF5-1A80-4C0E-9C49-4006038A5F04}" type="sibTrans" cxnId="{3517F46C-4EC0-4A7C-BA8C-4EFAD46CD91B}">
      <dgm:prSet/>
      <dgm:spPr/>
      <dgm:t>
        <a:bodyPr/>
        <a:lstStyle/>
        <a:p>
          <a:pPr rtl="1"/>
          <a:endParaRPr lang="ar-IQ"/>
        </a:p>
      </dgm:t>
    </dgm:pt>
    <dgm:pt modelId="{19AFC60C-BF01-4173-9079-B1C9FD0731B9}">
      <dgm:prSet phldrT="[Text]"/>
      <dgm:spPr/>
      <dgm:t>
        <a:bodyPr/>
        <a:lstStyle/>
        <a:p>
          <a:pPr rtl="1"/>
          <a:r>
            <a:rPr lang="en-US" dirty="0" smtClean="0"/>
            <a:t>first language</a:t>
          </a:r>
          <a:endParaRPr lang="ar-IQ" dirty="0"/>
        </a:p>
      </dgm:t>
    </dgm:pt>
    <dgm:pt modelId="{9325AC82-A404-4262-82E7-C1D6D2847A5F}" type="parTrans" cxnId="{AD1ABF36-BD6C-4CDC-9734-AC38366DD71E}">
      <dgm:prSet/>
      <dgm:spPr/>
      <dgm:t>
        <a:bodyPr/>
        <a:lstStyle/>
        <a:p>
          <a:pPr rtl="1"/>
          <a:endParaRPr lang="ar-IQ"/>
        </a:p>
      </dgm:t>
    </dgm:pt>
    <dgm:pt modelId="{B3BD7C14-A21A-4C85-BE76-067AC73AEDDE}" type="sibTrans" cxnId="{AD1ABF36-BD6C-4CDC-9734-AC38366DD71E}">
      <dgm:prSet/>
      <dgm:spPr/>
      <dgm:t>
        <a:bodyPr/>
        <a:lstStyle/>
        <a:p>
          <a:pPr rtl="1"/>
          <a:endParaRPr lang="ar-IQ"/>
        </a:p>
      </dgm:t>
    </dgm:pt>
    <dgm:pt modelId="{73A2C95F-A0EB-4476-AB33-7C68C993E1C6}">
      <dgm:prSet phldrT="[Text]"/>
      <dgm:spPr/>
      <dgm:t>
        <a:bodyPr/>
        <a:lstStyle/>
        <a:p>
          <a:pPr rtl="1"/>
          <a:r>
            <a:rPr lang="en-US" dirty="0" smtClean="0"/>
            <a:t>normal </a:t>
          </a:r>
          <a:endParaRPr lang="ar-IQ" dirty="0"/>
        </a:p>
      </dgm:t>
    </dgm:pt>
    <dgm:pt modelId="{DFCC2239-6F0F-483B-98C4-E516E853028C}" type="parTrans" cxnId="{A84C6858-8236-4F76-A959-D7F7BE7EF49C}">
      <dgm:prSet/>
      <dgm:spPr/>
      <dgm:t>
        <a:bodyPr/>
        <a:lstStyle/>
        <a:p>
          <a:pPr rtl="1"/>
          <a:endParaRPr lang="ar-IQ"/>
        </a:p>
      </dgm:t>
    </dgm:pt>
    <dgm:pt modelId="{6D399989-1BD5-424A-846B-7BC6E6DF99A3}" type="sibTrans" cxnId="{A84C6858-8236-4F76-A959-D7F7BE7EF49C}">
      <dgm:prSet/>
      <dgm:spPr/>
      <dgm:t>
        <a:bodyPr/>
        <a:lstStyle/>
        <a:p>
          <a:pPr rtl="1"/>
          <a:endParaRPr lang="ar-IQ"/>
        </a:p>
      </dgm:t>
    </dgm:pt>
    <dgm:pt modelId="{9E63A8AD-1FD3-441D-A5C4-770CA86B11F0}" type="pres">
      <dgm:prSet presAssocID="{E4F09A84-A17C-4047-96F0-ABFFB7B79A76}" presName="Name0" presStyleCnt="0">
        <dgm:presLayoutVars>
          <dgm:chMax val="1"/>
          <dgm:chPref val="1"/>
          <dgm:dir/>
          <dgm:animOne val="branch"/>
          <dgm:animLvl val="lvl"/>
        </dgm:presLayoutVars>
      </dgm:prSet>
      <dgm:spPr/>
      <dgm:t>
        <a:bodyPr/>
        <a:lstStyle/>
        <a:p>
          <a:pPr rtl="1"/>
          <a:endParaRPr lang="ar-IQ"/>
        </a:p>
      </dgm:t>
    </dgm:pt>
    <dgm:pt modelId="{3ED36A47-1F14-4333-8FE7-0FC8CA46FCC4}" type="pres">
      <dgm:prSet presAssocID="{AF52993C-E44F-4A3A-8C44-A24EA96E8BA6}" presName="singleCycle" presStyleCnt="0"/>
      <dgm:spPr/>
    </dgm:pt>
    <dgm:pt modelId="{F491A70A-BD15-496D-B8E0-FFFFACDFE7CE}" type="pres">
      <dgm:prSet presAssocID="{AF52993C-E44F-4A3A-8C44-A24EA96E8BA6}" presName="singleCenter" presStyleLbl="node1" presStyleIdx="0" presStyleCnt="4" custScaleX="190907" custLinFactNeighborX="929" custLinFactNeighborY="-11021">
        <dgm:presLayoutVars>
          <dgm:chMax val="7"/>
          <dgm:chPref val="7"/>
        </dgm:presLayoutVars>
      </dgm:prSet>
      <dgm:spPr/>
      <dgm:t>
        <a:bodyPr/>
        <a:lstStyle/>
        <a:p>
          <a:pPr rtl="1"/>
          <a:endParaRPr lang="ar-IQ"/>
        </a:p>
      </dgm:t>
    </dgm:pt>
    <dgm:pt modelId="{8523E7BE-4341-4E74-B88E-D5B73F9AC6B1}" type="pres">
      <dgm:prSet presAssocID="{BB49CFA5-FEC3-416F-8CED-9A73EE5A8A27}" presName="Name56" presStyleLbl="parChTrans1D2" presStyleIdx="0" presStyleCnt="3"/>
      <dgm:spPr/>
      <dgm:t>
        <a:bodyPr/>
        <a:lstStyle/>
        <a:p>
          <a:pPr rtl="1"/>
          <a:endParaRPr lang="ar-IQ"/>
        </a:p>
      </dgm:t>
    </dgm:pt>
    <dgm:pt modelId="{DA156E5B-B629-4274-9410-0D0909AB6374}" type="pres">
      <dgm:prSet presAssocID="{0B6BDEB4-B29F-4251-8BDC-92E34F5B2764}" presName="text0" presStyleLbl="node1" presStyleIdx="1" presStyleCnt="4" custScaleX="208571" custRadScaleRad="106747" custRadScaleInc="1073">
        <dgm:presLayoutVars>
          <dgm:bulletEnabled val="1"/>
        </dgm:presLayoutVars>
      </dgm:prSet>
      <dgm:spPr/>
      <dgm:t>
        <a:bodyPr/>
        <a:lstStyle/>
        <a:p>
          <a:pPr rtl="1"/>
          <a:endParaRPr lang="ar-IQ"/>
        </a:p>
      </dgm:t>
    </dgm:pt>
    <dgm:pt modelId="{8009F56E-8185-4C8C-9BDA-307851EC3633}" type="pres">
      <dgm:prSet presAssocID="{9325AC82-A404-4262-82E7-C1D6D2847A5F}" presName="Name56" presStyleLbl="parChTrans1D2" presStyleIdx="1" presStyleCnt="3"/>
      <dgm:spPr/>
      <dgm:t>
        <a:bodyPr/>
        <a:lstStyle/>
        <a:p>
          <a:pPr rtl="1"/>
          <a:endParaRPr lang="ar-IQ"/>
        </a:p>
      </dgm:t>
    </dgm:pt>
    <dgm:pt modelId="{A2C311BE-55F2-40EF-B7A3-5505CD7048F3}" type="pres">
      <dgm:prSet presAssocID="{19AFC60C-BF01-4173-9079-B1C9FD0731B9}" presName="text0" presStyleLbl="node1" presStyleIdx="2" presStyleCnt="4" custScaleX="176404" custRadScaleRad="115991" custRadScaleInc="420">
        <dgm:presLayoutVars>
          <dgm:bulletEnabled val="1"/>
        </dgm:presLayoutVars>
      </dgm:prSet>
      <dgm:spPr/>
      <dgm:t>
        <a:bodyPr/>
        <a:lstStyle/>
        <a:p>
          <a:pPr rtl="1"/>
          <a:endParaRPr lang="ar-IQ"/>
        </a:p>
      </dgm:t>
    </dgm:pt>
    <dgm:pt modelId="{AAB38D28-3D2B-4FBF-9BB5-BF94897D6553}" type="pres">
      <dgm:prSet presAssocID="{DFCC2239-6F0F-483B-98C4-E516E853028C}" presName="Name56" presStyleLbl="parChTrans1D2" presStyleIdx="2" presStyleCnt="3"/>
      <dgm:spPr/>
      <dgm:t>
        <a:bodyPr/>
        <a:lstStyle/>
        <a:p>
          <a:pPr rtl="1"/>
          <a:endParaRPr lang="ar-IQ"/>
        </a:p>
      </dgm:t>
    </dgm:pt>
    <dgm:pt modelId="{DB7B6ED2-8903-432A-A535-F0444688E8D1}" type="pres">
      <dgm:prSet presAssocID="{73A2C95F-A0EB-4476-AB33-7C68C993E1C6}" presName="text0" presStyleLbl="node1" presStyleIdx="3" presStyleCnt="4" custScaleX="164182" custRadScaleRad="113440" custRadScaleInc="-1677">
        <dgm:presLayoutVars>
          <dgm:bulletEnabled val="1"/>
        </dgm:presLayoutVars>
      </dgm:prSet>
      <dgm:spPr/>
      <dgm:t>
        <a:bodyPr/>
        <a:lstStyle/>
        <a:p>
          <a:pPr rtl="1"/>
          <a:endParaRPr lang="ar-IQ"/>
        </a:p>
      </dgm:t>
    </dgm:pt>
  </dgm:ptLst>
  <dgm:cxnLst>
    <dgm:cxn modelId="{A84C6858-8236-4F76-A959-D7F7BE7EF49C}" srcId="{AF52993C-E44F-4A3A-8C44-A24EA96E8BA6}" destId="{73A2C95F-A0EB-4476-AB33-7C68C993E1C6}" srcOrd="2" destOrd="0" parTransId="{DFCC2239-6F0F-483B-98C4-E516E853028C}" sibTransId="{6D399989-1BD5-424A-846B-7BC6E6DF99A3}"/>
    <dgm:cxn modelId="{312BE2F7-D17A-4126-BC40-322CB9877F5F}" type="presOf" srcId="{73A2C95F-A0EB-4476-AB33-7C68C993E1C6}" destId="{DB7B6ED2-8903-432A-A535-F0444688E8D1}" srcOrd="0" destOrd="0" presId="urn:microsoft.com/office/officeart/2008/layout/RadialCluster"/>
    <dgm:cxn modelId="{2083B510-4C04-4C5B-B22B-0859C799F1CD}" srcId="{E4F09A84-A17C-4047-96F0-ABFFB7B79A76}" destId="{AF52993C-E44F-4A3A-8C44-A24EA96E8BA6}" srcOrd="0" destOrd="0" parTransId="{4D0DB413-21FB-4EDA-AC17-2FE463BF35DA}" sibTransId="{668F960E-023A-4904-AFBE-2E1BBF39C511}"/>
    <dgm:cxn modelId="{3E684A99-F97A-4EBF-A5DF-4B861E271C45}" type="presOf" srcId="{9325AC82-A404-4262-82E7-C1D6D2847A5F}" destId="{8009F56E-8185-4C8C-9BDA-307851EC3633}" srcOrd="0" destOrd="0" presId="urn:microsoft.com/office/officeart/2008/layout/RadialCluster"/>
    <dgm:cxn modelId="{881CC100-2C0A-4293-B2B9-1CF27F5E89D6}" type="presOf" srcId="{BB49CFA5-FEC3-416F-8CED-9A73EE5A8A27}" destId="{8523E7BE-4341-4E74-B88E-D5B73F9AC6B1}" srcOrd="0" destOrd="0" presId="urn:microsoft.com/office/officeart/2008/layout/RadialCluster"/>
    <dgm:cxn modelId="{FE3FAD22-B3BE-49DA-ABB8-CF59F622EAF6}" type="presOf" srcId="{AF52993C-E44F-4A3A-8C44-A24EA96E8BA6}" destId="{F491A70A-BD15-496D-B8E0-FFFFACDFE7CE}" srcOrd="0" destOrd="0" presId="urn:microsoft.com/office/officeart/2008/layout/RadialCluster"/>
    <dgm:cxn modelId="{CCEA07FC-C508-4F87-85A0-A06482F46CA0}" type="presOf" srcId="{DFCC2239-6F0F-483B-98C4-E516E853028C}" destId="{AAB38D28-3D2B-4FBF-9BB5-BF94897D6553}" srcOrd="0" destOrd="0" presId="urn:microsoft.com/office/officeart/2008/layout/RadialCluster"/>
    <dgm:cxn modelId="{3517F46C-4EC0-4A7C-BA8C-4EFAD46CD91B}" srcId="{AF52993C-E44F-4A3A-8C44-A24EA96E8BA6}" destId="{0B6BDEB4-B29F-4251-8BDC-92E34F5B2764}" srcOrd="0" destOrd="0" parTransId="{BB49CFA5-FEC3-416F-8CED-9A73EE5A8A27}" sibTransId="{16158DF5-1A80-4C0E-9C49-4006038A5F04}"/>
    <dgm:cxn modelId="{AD1ABF36-BD6C-4CDC-9734-AC38366DD71E}" srcId="{AF52993C-E44F-4A3A-8C44-A24EA96E8BA6}" destId="{19AFC60C-BF01-4173-9079-B1C9FD0731B9}" srcOrd="1" destOrd="0" parTransId="{9325AC82-A404-4262-82E7-C1D6D2847A5F}" sibTransId="{B3BD7C14-A21A-4C85-BE76-067AC73AEDDE}"/>
    <dgm:cxn modelId="{A7042D98-1611-4CBA-9726-90CDC4E4A769}" type="presOf" srcId="{19AFC60C-BF01-4173-9079-B1C9FD0731B9}" destId="{A2C311BE-55F2-40EF-B7A3-5505CD7048F3}" srcOrd="0" destOrd="0" presId="urn:microsoft.com/office/officeart/2008/layout/RadialCluster"/>
    <dgm:cxn modelId="{BD8A21F1-DBFA-4514-B2FA-CAFD84D0EE9B}" type="presOf" srcId="{0B6BDEB4-B29F-4251-8BDC-92E34F5B2764}" destId="{DA156E5B-B629-4274-9410-0D0909AB6374}" srcOrd="0" destOrd="0" presId="urn:microsoft.com/office/officeart/2008/layout/RadialCluster"/>
    <dgm:cxn modelId="{AC7AE400-8B00-4890-8FED-58EE520B7811}" type="presOf" srcId="{E4F09A84-A17C-4047-96F0-ABFFB7B79A76}" destId="{9E63A8AD-1FD3-441D-A5C4-770CA86B11F0}" srcOrd="0" destOrd="0" presId="urn:microsoft.com/office/officeart/2008/layout/RadialCluster"/>
    <dgm:cxn modelId="{AAFA47C2-4B24-440C-8B75-C0A3C0D4479E}" type="presParOf" srcId="{9E63A8AD-1FD3-441D-A5C4-770CA86B11F0}" destId="{3ED36A47-1F14-4333-8FE7-0FC8CA46FCC4}" srcOrd="0" destOrd="0" presId="urn:microsoft.com/office/officeart/2008/layout/RadialCluster"/>
    <dgm:cxn modelId="{A26683BB-FDF3-4352-A6AD-4C80CBC053CA}" type="presParOf" srcId="{3ED36A47-1F14-4333-8FE7-0FC8CA46FCC4}" destId="{F491A70A-BD15-496D-B8E0-FFFFACDFE7CE}" srcOrd="0" destOrd="0" presId="urn:microsoft.com/office/officeart/2008/layout/RadialCluster"/>
    <dgm:cxn modelId="{1935AEE6-7522-4483-8936-3F3C9FD1A857}" type="presParOf" srcId="{3ED36A47-1F14-4333-8FE7-0FC8CA46FCC4}" destId="{8523E7BE-4341-4E74-B88E-D5B73F9AC6B1}" srcOrd="1" destOrd="0" presId="urn:microsoft.com/office/officeart/2008/layout/RadialCluster"/>
    <dgm:cxn modelId="{ECD941D4-EED6-420B-A015-E3FE06C451A9}" type="presParOf" srcId="{3ED36A47-1F14-4333-8FE7-0FC8CA46FCC4}" destId="{DA156E5B-B629-4274-9410-0D0909AB6374}" srcOrd="2" destOrd="0" presId="urn:microsoft.com/office/officeart/2008/layout/RadialCluster"/>
    <dgm:cxn modelId="{FA61357C-6659-4A05-97DC-3D8C0246C15A}" type="presParOf" srcId="{3ED36A47-1F14-4333-8FE7-0FC8CA46FCC4}" destId="{8009F56E-8185-4C8C-9BDA-307851EC3633}" srcOrd="3" destOrd="0" presId="urn:microsoft.com/office/officeart/2008/layout/RadialCluster"/>
    <dgm:cxn modelId="{C116EC95-EAC2-43B8-8F52-BB5BA8796E00}" type="presParOf" srcId="{3ED36A47-1F14-4333-8FE7-0FC8CA46FCC4}" destId="{A2C311BE-55F2-40EF-B7A3-5505CD7048F3}" srcOrd="4" destOrd="0" presId="urn:microsoft.com/office/officeart/2008/layout/RadialCluster"/>
    <dgm:cxn modelId="{9D4D21F7-F9F8-4071-A7CE-5529EB7DFA66}" type="presParOf" srcId="{3ED36A47-1F14-4333-8FE7-0FC8CA46FCC4}" destId="{AAB38D28-3D2B-4FBF-9BB5-BF94897D6553}" srcOrd="5" destOrd="0" presId="urn:microsoft.com/office/officeart/2008/layout/RadialCluster"/>
    <dgm:cxn modelId="{FF6B4230-E7D6-44DF-A44C-3610A6FF47D3}" type="presParOf" srcId="{3ED36A47-1F14-4333-8FE7-0FC8CA46FCC4}" destId="{DB7B6ED2-8903-432A-A535-F0444688E8D1}" srcOrd="6"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8B24A53-981A-4FC4-ACBE-A1B745C017B7}" type="doc">
      <dgm:prSet loTypeId="urn:microsoft.com/office/officeart/2008/layout/RadialCluster" loCatId="cycle" qsTypeId="urn:microsoft.com/office/officeart/2005/8/quickstyle/simple1" qsCatId="simple" csTypeId="urn:microsoft.com/office/officeart/2005/8/colors/accent1_2" csCatId="accent1" phldr="1"/>
      <dgm:spPr/>
      <dgm:t>
        <a:bodyPr/>
        <a:lstStyle/>
        <a:p>
          <a:pPr rtl="1"/>
          <a:endParaRPr lang="ar-IQ"/>
        </a:p>
      </dgm:t>
    </dgm:pt>
    <dgm:pt modelId="{A05AA971-5285-4E4D-9F35-6047C85E917C}">
      <dgm:prSet phldrT="[Text]"/>
      <dgm:spPr/>
      <dgm:t>
        <a:bodyPr/>
        <a:lstStyle/>
        <a:p>
          <a:pPr rtl="1"/>
          <a:r>
            <a:rPr lang="en-US" b="0" dirty="0" smtClean="0">
              <a:solidFill>
                <a:schemeClr val="tx1"/>
              </a:solidFill>
              <a:latin typeface="Arial" pitchFamily="34" charset="0"/>
              <a:cs typeface="Arial" pitchFamily="34" charset="0"/>
            </a:rPr>
            <a:t>Learning</a:t>
          </a:r>
          <a:endParaRPr lang="ar-IQ" b="0" dirty="0">
            <a:solidFill>
              <a:schemeClr val="tx1"/>
            </a:solidFill>
            <a:latin typeface="Arial" pitchFamily="34" charset="0"/>
            <a:cs typeface="Arial" pitchFamily="34" charset="0"/>
          </a:endParaRPr>
        </a:p>
      </dgm:t>
    </dgm:pt>
    <dgm:pt modelId="{CBB8F37F-B017-4B75-820D-F9E0159E3489}" type="parTrans" cxnId="{112BDF2B-3F33-46F4-8759-94BC70951176}">
      <dgm:prSet/>
      <dgm:spPr/>
      <dgm:t>
        <a:bodyPr/>
        <a:lstStyle/>
        <a:p>
          <a:pPr rtl="1"/>
          <a:endParaRPr lang="ar-IQ"/>
        </a:p>
      </dgm:t>
    </dgm:pt>
    <dgm:pt modelId="{C6682FA5-87EE-4A5E-A63F-15CF2F977B63}" type="sibTrans" cxnId="{112BDF2B-3F33-46F4-8759-94BC70951176}">
      <dgm:prSet/>
      <dgm:spPr/>
      <dgm:t>
        <a:bodyPr/>
        <a:lstStyle/>
        <a:p>
          <a:pPr rtl="1"/>
          <a:endParaRPr lang="ar-IQ"/>
        </a:p>
      </dgm:t>
    </dgm:pt>
    <dgm:pt modelId="{E95750A2-00D0-4DE7-9B02-2BEF1D44DE34}">
      <dgm:prSet phldrT="[Text]"/>
      <dgm:spPr/>
      <dgm:t>
        <a:bodyPr/>
        <a:lstStyle/>
        <a:p>
          <a:pPr rtl="1"/>
          <a:r>
            <a:rPr lang="en-US" dirty="0" smtClean="0"/>
            <a:t>Consciously </a:t>
          </a:r>
          <a:endParaRPr lang="ar-IQ" dirty="0"/>
        </a:p>
      </dgm:t>
    </dgm:pt>
    <dgm:pt modelId="{7D800CCA-D330-49D1-8A64-AF1EEE262722}" type="parTrans" cxnId="{DF20D3B4-4AE8-4C38-83E3-3CA9030D2CCC}">
      <dgm:prSet/>
      <dgm:spPr/>
      <dgm:t>
        <a:bodyPr/>
        <a:lstStyle/>
        <a:p>
          <a:pPr rtl="1"/>
          <a:endParaRPr lang="ar-IQ"/>
        </a:p>
      </dgm:t>
    </dgm:pt>
    <dgm:pt modelId="{C426B591-3264-4D07-AB7B-382D172E721D}" type="sibTrans" cxnId="{DF20D3B4-4AE8-4C38-83E3-3CA9030D2CCC}">
      <dgm:prSet/>
      <dgm:spPr/>
      <dgm:t>
        <a:bodyPr/>
        <a:lstStyle/>
        <a:p>
          <a:pPr rtl="1"/>
          <a:endParaRPr lang="ar-IQ"/>
        </a:p>
      </dgm:t>
    </dgm:pt>
    <dgm:pt modelId="{880B3BF5-4EAA-4776-9EA2-9FFABF0F60E7}">
      <dgm:prSet phldrT="[Text]" custT="1"/>
      <dgm:spPr/>
      <dgm:t>
        <a:bodyPr/>
        <a:lstStyle/>
        <a:p>
          <a:pPr rtl="1">
            <a:lnSpc>
              <a:spcPct val="100000"/>
            </a:lnSpc>
          </a:pPr>
          <a:r>
            <a:rPr lang="en-US" sz="3200" dirty="0" smtClean="0"/>
            <a:t>  second/foreign </a:t>
          </a:r>
          <a:endParaRPr lang="ar-IQ" sz="3200" dirty="0"/>
        </a:p>
      </dgm:t>
    </dgm:pt>
    <dgm:pt modelId="{101DEE05-797E-4152-9B0F-28B037D6F087}" type="parTrans" cxnId="{B0322657-BB83-4051-B056-B00425BAB043}">
      <dgm:prSet/>
      <dgm:spPr/>
      <dgm:t>
        <a:bodyPr/>
        <a:lstStyle/>
        <a:p>
          <a:pPr rtl="1"/>
          <a:endParaRPr lang="ar-IQ"/>
        </a:p>
      </dgm:t>
    </dgm:pt>
    <dgm:pt modelId="{5DCA3489-258C-4A17-84A3-4C2CFDDC2D30}" type="sibTrans" cxnId="{B0322657-BB83-4051-B056-B00425BAB043}">
      <dgm:prSet/>
      <dgm:spPr/>
      <dgm:t>
        <a:bodyPr/>
        <a:lstStyle/>
        <a:p>
          <a:pPr rtl="1"/>
          <a:endParaRPr lang="ar-IQ"/>
        </a:p>
      </dgm:t>
    </dgm:pt>
    <dgm:pt modelId="{30463A85-CECC-43FE-94AB-A397D6849726}">
      <dgm:prSet phldrT="[Text]" custT="1"/>
      <dgm:spPr/>
      <dgm:t>
        <a:bodyPr/>
        <a:lstStyle/>
        <a:p>
          <a:pPr rtl="1"/>
          <a:r>
            <a:rPr lang="en-US" sz="3200" dirty="0" smtClean="0"/>
            <a:t>intentional</a:t>
          </a:r>
          <a:endParaRPr lang="ar-IQ" sz="3200" dirty="0"/>
        </a:p>
      </dgm:t>
    </dgm:pt>
    <dgm:pt modelId="{4A887A48-84E6-4FFE-8DEF-3E14452394A8}" type="parTrans" cxnId="{CF5E452D-CD34-48E2-A06F-059FA2775B70}">
      <dgm:prSet/>
      <dgm:spPr/>
      <dgm:t>
        <a:bodyPr/>
        <a:lstStyle/>
        <a:p>
          <a:pPr rtl="1"/>
          <a:endParaRPr lang="ar-IQ"/>
        </a:p>
      </dgm:t>
    </dgm:pt>
    <dgm:pt modelId="{57D4D820-4A63-4C58-84D6-CEC6AB76A5C6}" type="sibTrans" cxnId="{CF5E452D-CD34-48E2-A06F-059FA2775B70}">
      <dgm:prSet/>
      <dgm:spPr/>
      <dgm:t>
        <a:bodyPr/>
        <a:lstStyle/>
        <a:p>
          <a:pPr rtl="1"/>
          <a:endParaRPr lang="ar-IQ"/>
        </a:p>
      </dgm:t>
    </dgm:pt>
    <dgm:pt modelId="{7C4828CC-BD78-4B59-B2BD-75AFB6E8DC53}" type="pres">
      <dgm:prSet presAssocID="{08B24A53-981A-4FC4-ACBE-A1B745C017B7}" presName="Name0" presStyleCnt="0">
        <dgm:presLayoutVars>
          <dgm:chMax val="1"/>
          <dgm:chPref val="1"/>
          <dgm:dir/>
          <dgm:animOne val="branch"/>
          <dgm:animLvl val="lvl"/>
        </dgm:presLayoutVars>
      </dgm:prSet>
      <dgm:spPr/>
      <dgm:t>
        <a:bodyPr/>
        <a:lstStyle/>
        <a:p>
          <a:pPr rtl="1"/>
          <a:endParaRPr lang="ar-IQ"/>
        </a:p>
      </dgm:t>
    </dgm:pt>
    <dgm:pt modelId="{BBB1A1D5-A7E8-43C7-9A79-9AFA0E0C7451}" type="pres">
      <dgm:prSet presAssocID="{A05AA971-5285-4E4D-9F35-6047C85E917C}" presName="singleCycle" presStyleCnt="0"/>
      <dgm:spPr/>
    </dgm:pt>
    <dgm:pt modelId="{0D09DDC4-D99C-4107-917E-CFBC66CD6AA2}" type="pres">
      <dgm:prSet presAssocID="{A05AA971-5285-4E4D-9F35-6047C85E917C}" presName="singleCenter" presStyleLbl="node1" presStyleIdx="0" presStyleCnt="4" custScaleX="195239" custLinFactNeighborX="1967" custLinFactNeighborY="-12321">
        <dgm:presLayoutVars>
          <dgm:chMax val="7"/>
          <dgm:chPref val="7"/>
        </dgm:presLayoutVars>
      </dgm:prSet>
      <dgm:spPr/>
      <dgm:t>
        <a:bodyPr/>
        <a:lstStyle/>
        <a:p>
          <a:pPr rtl="1"/>
          <a:endParaRPr lang="ar-IQ"/>
        </a:p>
      </dgm:t>
    </dgm:pt>
    <dgm:pt modelId="{A1E9AADF-4B1F-41F5-9720-BA99B563C28B}" type="pres">
      <dgm:prSet presAssocID="{7D800CCA-D330-49D1-8A64-AF1EEE262722}" presName="Name56" presStyleLbl="parChTrans1D2" presStyleIdx="0" presStyleCnt="3"/>
      <dgm:spPr/>
      <dgm:t>
        <a:bodyPr/>
        <a:lstStyle/>
        <a:p>
          <a:pPr rtl="1"/>
          <a:endParaRPr lang="ar-IQ"/>
        </a:p>
      </dgm:t>
    </dgm:pt>
    <dgm:pt modelId="{6C29D28E-A5FB-43A2-B0D5-C9BC2ECBC7A5}" type="pres">
      <dgm:prSet presAssocID="{E95750A2-00D0-4DE7-9B02-2BEF1D44DE34}" presName="text0" presStyleLbl="node1" presStyleIdx="1" presStyleCnt="4" custScaleX="162424" custRadScaleRad="104520" custRadScaleInc="317">
        <dgm:presLayoutVars>
          <dgm:bulletEnabled val="1"/>
        </dgm:presLayoutVars>
      </dgm:prSet>
      <dgm:spPr/>
      <dgm:t>
        <a:bodyPr/>
        <a:lstStyle/>
        <a:p>
          <a:pPr rtl="1"/>
          <a:endParaRPr lang="ar-IQ"/>
        </a:p>
      </dgm:t>
    </dgm:pt>
    <dgm:pt modelId="{A062F647-C639-4071-9291-D6F7D92BBCBB}" type="pres">
      <dgm:prSet presAssocID="{101DEE05-797E-4152-9B0F-28B037D6F087}" presName="Name56" presStyleLbl="parChTrans1D2" presStyleIdx="1" presStyleCnt="3"/>
      <dgm:spPr/>
      <dgm:t>
        <a:bodyPr/>
        <a:lstStyle/>
        <a:p>
          <a:pPr rtl="1"/>
          <a:endParaRPr lang="ar-IQ"/>
        </a:p>
      </dgm:t>
    </dgm:pt>
    <dgm:pt modelId="{109B9959-F8DD-4C2D-B97B-BA4127EDA39F}" type="pres">
      <dgm:prSet presAssocID="{880B3BF5-4EAA-4776-9EA2-9FFABF0F60E7}" presName="text0" presStyleLbl="node1" presStyleIdx="2" presStyleCnt="4" custScaleX="227885">
        <dgm:presLayoutVars>
          <dgm:bulletEnabled val="1"/>
        </dgm:presLayoutVars>
      </dgm:prSet>
      <dgm:spPr/>
      <dgm:t>
        <a:bodyPr/>
        <a:lstStyle/>
        <a:p>
          <a:pPr rtl="1"/>
          <a:endParaRPr lang="ar-IQ"/>
        </a:p>
      </dgm:t>
    </dgm:pt>
    <dgm:pt modelId="{E81FE589-AC6D-422A-895F-DCE0BE73792F}" type="pres">
      <dgm:prSet presAssocID="{4A887A48-84E6-4FFE-8DEF-3E14452394A8}" presName="Name56" presStyleLbl="parChTrans1D2" presStyleIdx="2" presStyleCnt="3"/>
      <dgm:spPr/>
      <dgm:t>
        <a:bodyPr/>
        <a:lstStyle/>
        <a:p>
          <a:pPr rtl="1"/>
          <a:endParaRPr lang="ar-IQ"/>
        </a:p>
      </dgm:t>
    </dgm:pt>
    <dgm:pt modelId="{DD9678C8-2C39-485F-8DCC-AF90B5738537}" type="pres">
      <dgm:prSet presAssocID="{30463A85-CECC-43FE-94AB-A397D6849726}" presName="text0" presStyleLbl="node1" presStyleIdx="3" presStyleCnt="4" custScaleX="181951">
        <dgm:presLayoutVars>
          <dgm:bulletEnabled val="1"/>
        </dgm:presLayoutVars>
      </dgm:prSet>
      <dgm:spPr/>
      <dgm:t>
        <a:bodyPr/>
        <a:lstStyle/>
        <a:p>
          <a:pPr rtl="1"/>
          <a:endParaRPr lang="ar-IQ"/>
        </a:p>
      </dgm:t>
    </dgm:pt>
  </dgm:ptLst>
  <dgm:cxnLst>
    <dgm:cxn modelId="{0DE9D263-0A56-42A6-B9B6-B528D8D0069F}" type="presOf" srcId="{7D800CCA-D330-49D1-8A64-AF1EEE262722}" destId="{A1E9AADF-4B1F-41F5-9720-BA99B563C28B}" srcOrd="0" destOrd="0" presId="urn:microsoft.com/office/officeart/2008/layout/RadialCluster"/>
    <dgm:cxn modelId="{DF20D3B4-4AE8-4C38-83E3-3CA9030D2CCC}" srcId="{A05AA971-5285-4E4D-9F35-6047C85E917C}" destId="{E95750A2-00D0-4DE7-9B02-2BEF1D44DE34}" srcOrd="0" destOrd="0" parTransId="{7D800CCA-D330-49D1-8A64-AF1EEE262722}" sibTransId="{C426B591-3264-4D07-AB7B-382D172E721D}"/>
    <dgm:cxn modelId="{C1ABABB6-06EF-45E7-B7F3-912863C11D6E}" type="presOf" srcId="{08B24A53-981A-4FC4-ACBE-A1B745C017B7}" destId="{7C4828CC-BD78-4B59-B2BD-75AFB6E8DC53}" srcOrd="0" destOrd="0" presId="urn:microsoft.com/office/officeart/2008/layout/RadialCluster"/>
    <dgm:cxn modelId="{99998C58-528B-4EE5-9501-774749A350B3}" type="presOf" srcId="{E95750A2-00D0-4DE7-9B02-2BEF1D44DE34}" destId="{6C29D28E-A5FB-43A2-B0D5-C9BC2ECBC7A5}" srcOrd="0" destOrd="0" presId="urn:microsoft.com/office/officeart/2008/layout/RadialCluster"/>
    <dgm:cxn modelId="{CF5E452D-CD34-48E2-A06F-059FA2775B70}" srcId="{A05AA971-5285-4E4D-9F35-6047C85E917C}" destId="{30463A85-CECC-43FE-94AB-A397D6849726}" srcOrd="2" destOrd="0" parTransId="{4A887A48-84E6-4FFE-8DEF-3E14452394A8}" sibTransId="{57D4D820-4A63-4C58-84D6-CEC6AB76A5C6}"/>
    <dgm:cxn modelId="{5B178195-C068-4AA8-BA53-EF62AEE2A0E0}" type="presOf" srcId="{101DEE05-797E-4152-9B0F-28B037D6F087}" destId="{A062F647-C639-4071-9291-D6F7D92BBCBB}" srcOrd="0" destOrd="0" presId="urn:microsoft.com/office/officeart/2008/layout/RadialCluster"/>
    <dgm:cxn modelId="{1AF94B72-C538-4DB8-BB9B-9F96C6165359}" type="presOf" srcId="{880B3BF5-4EAA-4776-9EA2-9FFABF0F60E7}" destId="{109B9959-F8DD-4C2D-B97B-BA4127EDA39F}" srcOrd="0" destOrd="0" presId="urn:microsoft.com/office/officeart/2008/layout/RadialCluster"/>
    <dgm:cxn modelId="{63ACFF02-6A1D-43AA-927D-DFA736D1000E}" type="presOf" srcId="{4A887A48-84E6-4FFE-8DEF-3E14452394A8}" destId="{E81FE589-AC6D-422A-895F-DCE0BE73792F}" srcOrd="0" destOrd="0" presId="urn:microsoft.com/office/officeart/2008/layout/RadialCluster"/>
    <dgm:cxn modelId="{1E17EDCB-E994-414E-A456-4EE8ACE8E9A5}" type="presOf" srcId="{30463A85-CECC-43FE-94AB-A397D6849726}" destId="{DD9678C8-2C39-485F-8DCC-AF90B5738537}" srcOrd="0" destOrd="0" presId="urn:microsoft.com/office/officeart/2008/layout/RadialCluster"/>
    <dgm:cxn modelId="{112BDF2B-3F33-46F4-8759-94BC70951176}" srcId="{08B24A53-981A-4FC4-ACBE-A1B745C017B7}" destId="{A05AA971-5285-4E4D-9F35-6047C85E917C}" srcOrd="0" destOrd="0" parTransId="{CBB8F37F-B017-4B75-820D-F9E0159E3489}" sibTransId="{C6682FA5-87EE-4A5E-A63F-15CF2F977B63}"/>
    <dgm:cxn modelId="{140C1EC7-651A-4F20-9ABF-3A931AF50345}" type="presOf" srcId="{A05AA971-5285-4E4D-9F35-6047C85E917C}" destId="{0D09DDC4-D99C-4107-917E-CFBC66CD6AA2}" srcOrd="0" destOrd="0" presId="urn:microsoft.com/office/officeart/2008/layout/RadialCluster"/>
    <dgm:cxn modelId="{B0322657-BB83-4051-B056-B00425BAB043}" srcId="{A05AA971-5285-4E4D-9F35-6047C85E917C}" destId="{880B3BF5-4EAA-4776-9EA2-9FFABF0F60E7}" srcOrd="1" destOrd="0" parTransId="{101DEE05-797E-4152-9B0F-28B037D6F087}" sibTransId="{5DCA3489-258C-4A17-84A3-4C2CFDDC2D30}"/>
    <dgm:cxn modelId="{F0C638F0-8B55-4082-AE23-C08E674DA986}" type="presParOf" srcId="{7C4828CC-BD78-4B59-B2BD-75AFB6E8DC53}" destId="{BBB1A1D5-A7E8-43C7-9A79-9AFA0E0C7451}" srcOrd="0" destOrd="0" presId="urn:microsoft.com/office/officeart/2008/layout/RadialCluster"/>
    <dgm:cxn modelId="{DF061276-C23E-4215-BB70-B9EB0CF226E0}" type="presParOf" srcId="{BBB1A1D5-A7E8-43C7-9A79-9AFA0E0C7451}" destId="{0D09DDC4-D99C-4107-917E-CFBC66CD6AA2}" srcOrd="0" destOrd="0" presId="urn:microsoft.com/office/officeart/2008/layout/RadialCluster"/>
    <dgm:cxn modelId="{48CE1525-77C2-4A43-BD74-94D6E5809EE9}" type="presParOf" srcId="{BBB1A1D5-A7E8-43C7-9A79-9AFA0E0C7451}" destId="{A1E9AADF-4B1F-41F5-9720-BA99B563C28B}" srcOrd="1" destOrd="0" presId="urn:microsoft.com/office/officeart/2008/layout/RadialCluster"/>
    <dgm:cxn modelId="{703349E9-DABE-4305-9A9E-17F78A06E380}" type="presParOf" srcId="{BBB1A1D5-A7E8-43C7-9A79-9AFA0E0C7451}" destId="{6C29D28E-A5FB-43A2-B0D5-C9BC2ECBC7A5}" srcOrd="2" destOrd="0" presId="urn:microsoft.com/office/officeart/2008/layout/RadialCluster"/>
    <dgm:cxn modelId="{226EEC10-6CB9-494E-BC49-1C09A1E6EE03}" type="presParOf" srcId="{BBB1A1D5-A7E8-43C7-9A79-9AFA0E0C7451}" destId="{A062F647-C639-4071-9291-D6F7D92BBCBB}" srcOrd="3" destOrd="0" presId="urn:microsoft.com/office/officeart/2008/layout/RadialCluster"/>
    <dgm:cxn modelId="{95E488AF-D077-4C89-801C-89A6E4BB22F6}" type="presParOf" srcId="{BBB1A1D5-A7E8-43C7-9A79-9AFA0E0C7451}" destId="{109B9959-F8DD-4C2D-B97B-BA4127EDA39F}" srcOrd="4" destOrd="0" presId="urn:microsoft.com/office/officeart/2008/layout/RadialCluster"/>
    <dgm:cxn modelId="{244E6CA1-16A7-426A-B5D7-AFDB86BDE975}" type="presParOf" srcId="{BBB1A1D5-A7E8-43C7-9A79-9AFA0E0C7451}" destId="{E81FE589-AC6D-422A-895F-DCE0BE73792F}" srcOrd="5" destOrd="0" presId="urn:microsoft.com/office/officeart/2008/layout/RadialCluster"/>
    <dgm:cxn modelId="{8FAA24CB-3C8B-4541-B81F-3B0FAEBB1FC5}" type="presParOf" srcId="{BBB1A1D5-A7E8-43C7-9A79-9AFA0E0C7451}" destId="{DD9678C8-2C39-485F-8DCC-AF90B5738537}" srcOrd="6"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91A70A-BD15-496D-B8E0-FFFFACDFE7CE}">
      <dsp:nvSpPr>
        <dsp:cNvPr id="0" name=""/>
        <dsp:cNvSpPr/>
      </dsp:nvSpPr>
      <dsp:spPr>
        <a:xfrm>
          <a:off x="2485245" y="2304244"/>
          <a:ext cx="3629163" cy="190101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88900" rIns="88900" bIns="88900" numCol="1" spcCol="1270" anchor="ctr" anchorCtr="0">
          <a:noAutofit/>
        </a:bodyPr>
        <a:lstStyle/>
        <a:p>
          <a:pPr lvl="0" algn="ctr" defTabSz="1555750" rtl="1">
            <a:lnSpc>
              <a:spcPct val="90000"/>
            </a:lnSpc>
            <a:spcBef>
              <a:spcPct val="0"/>
            </a:spcBef>
            <a:spcAft>
              <a:spcPct val="35000"/>
            </a:spcAft>
          </a:pPr>
          <a:r>
            <a:rPr lang="en-US" sz="3500" b="0" kern="1200" dirty="0" smtClean="0">
              <a:solidFill>
                <a:schemeClr val="tx1"/>
              </a:solidFill>
              <a:latin typeface="Arial" pitchFamily="34" charset="0"/>
              <a:cs typeface="Arial" pitchFamily="34" charset="0"/>
            </a:rPr>
            <a:t>Acquisition</a:t>
          </a:r>
          <a:endParaRPr lang="ar-IQ" sz="3500" b="0" kern="1200" dirty="0">
            <a:solidFill>
              <a:schemeClr val="tx1"/>
            </a:solidFill>
            <a:latin typeface="Arial" pitchFamily="34" charset="0"/>
            <a:cs typeface="Arial" pitchFamily="34" charset="0"/>
          </a:endParaRPr>
        </a:p>
      </dsp:txBody>
      <dsp:txXfrm>
        <a:off x="2578045" y="2397044"/>
        <a:ext cx="3443563" cy="1715411"/>
      </dsp:txXfrm>
    </dsp:sp>
    <dsp:sp modelId="{8523E7BE-4341-4E74-B88E-D5B73F9AC6B1}">
      <dsp:nvSpPr>
        <dsp:cNvPr id="0" name=""/>
        <dsp:cNvSpPr/>
      </dsp:nvSpPr>
      <dsp:spPr>
        <a:xfrm rot="16173270">
          <a:off x="3845705" y="1860972"/>
          <a:ext cx="886570" cy="0"/>
        </a:xfrm>
        <a:custGeom>
          <a:avLst/>
          <a:gdLst/>
          <a:ahLst/>
          <a:cxnLst/>
          <a:rect l="0" t="0" r="0" b="0"/>
          <a:pathLst>
            <a:path>
              <a:moveTo>
                <a:pt x="0" y="0"/>
              </a:moveTo>
              <a:lnTo>
                <a:pt x="886570"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A156E5B-B629-4274-9410-0D0909AB6374}">
      <dsp:nvSpPr>
        <dsp:cNvPr id="0" name=""/>
        <dsp:cNvSpPr/>
      </dsp:nvSpPr>
      <dsp:spPr>
        <a:xfrm>
          <a:off x="2952331" y="144023"/>
          <a:ext cx="2656521" cy="127367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740" tIns="78740" rIns="78740" bIns="78740" numCol="1" spcCol="1270" anchor="ctr" anchorCtr="0">
          <a:noAutofit/>
        </a:bodyPr>
        <a:lstStyle/>
        <a:p>
          <a:pPr lvl="0" algn="ctr" defTabSz="1377950" rtl="1">
            <a:lnSpc>
              <a:spcPct val="90000"/>
            </a:lnSpc>
            <a:spcBef>
              <a:spcPct val="0"/>
            </a:spcBef>
            <a:spcAft>
              <a:spcPct val="35000"/>
            </a:spcAft>
          </a:pPr>
          <a:r>
            <a:rPr lang="en-US" sz="3100" kern="1200" dirty="0" smtClean="0"/>
            <a:t>Unconsciously</a:t>
          </a:r>
          <a:endParaRPr lang="ar-IQ" sz="3100" kern="1200" dirty="0"/>
        </a:p>
      </dsp:txBody>
      <dsp:txXfrm>
        <a:off x="3014507" y="206199"/>
        <a:ext cx="2532169" cy="1149325"/>
      </dsp:txXfrm>
    </dsp:sp>
    <dsp:sp modelId="{8009F56E-8185-4C8C-9BDA-307851EC3633}">
      <dsp:nvSpPr>
        <dsp:cNvPr id="0" name=""/>
        <dsp:cNvSpPr/>
      </dsp:nvSpPr>
      <dsp:spPr>
        <a:xfrm rot="2357807">
          <a:off x="5324989" y="4586904"/>
          <a:ext cx="1205200" cy="0"/>
        </a:xfrm>
        <a:custGeom>
          <a:avLst/>
          <a:gdLst/>
          <a:ahLst/>
          <a:cxnLst/>
          <a:rect l="0" t="0" r="0" b="0"/>
          <a:pathLst>
            <a:path>
              <a:moveTo>
                <a:pt x="0" y="0"/>
              </a:moveTo>
              <a:lnTo>
                <a:pt x="1205200"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2C311BE-55F2-40EF-B7A3-5505CD7048F3}">
      <dsp:nvSpPr>
        <dsp:cNvPr id="0" name=""/>
        <dsp:cNvSpPr/>
      </dsp:nvSpPr>
      <dsp:spPr>
        <a:xfrm>
          <a:off x="6048672" y="4968554"/>
          <a:ext cx="2246818" cy="127367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88900" rIns="88900" bIns="88900" numCol="1" spcCol="1270" anchor="ctr" anchorCtr="0">
          <a:noAutofit/>
        </a:bodyPr>
        <a:lstStyle/>
        <a:p>
          <a:pPr lvl="0" algn="ctr" defTabSz="1555750" rtl="1">
            <a:lnSpc>
              <a:spcPct val="90000"/>
            </a:lnSpc>
            <a:spcBef>
              <a:spcPct val="0"/>
            </a:spcBef>
            <a:spcAft>
              <a:spcPct val="35000"/>
            </a:spcAft>
          </a:pPr>
          <a:r>
            <a:rPr lang="en-US" sz="3500" kern="1200" dirty="0" smtClean="0"/>
            <a:t>first language</a:t>
          </a:r>
          <a:endParaRPr lang="ar-IQ" sz="3500" kern="1200" dirty="0"/>
        </a:p>
      </dsp:txBody>
      <dsp:txXfrm>
        <a:off x="6110848" y="5030730"/>
        <a:ext cx="2122466" cy="1149325"/>
      </dsp:txXfrm>
    </dsp:sp>
    <dsp:sp modelId="{AAB38D28-3D2B-4FBF-9BB5-BF94897D6553}">
      <dsp:nvSpPr>
        <dsp:cNvPr id="0" name=""/>
        <dsp:cNvSpPr/>
      </dsp:nvSpPr>
      <dsp:spPr>
        <a:xfrm rot="8455020">
          <a:off x="2054265" y="4586900"/>
          <a:ext cx="1210714" cy="0"/>
        </a:xfrm>
        <a:custGeom>
          <a:avLst/>
          <a:gdLst/>
          <a:ahLst/>
          <a:cxnLst/>
          <a:rect l="0" t="0" r="0" b="0"/>
          <a:pathLst>
            <a:path>
              <a:moveTo>
                <a:pt x="0" y="0"/>
              </a:moveTo>
              <a:lnTo>
                <a:pt x="1210714"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B7B6ED2-8903-432A-A535-F0444688E8D1}">
      <dsp:nvSpPr>
        <dsp:cNvPr id="0" name=""/>
        <dsp:cNvSpPr/>
      </dsp:nvSpPr>
      <dsp:spPr>
        <a:xfrm>
          <a:off x="360045" y="4968545"/>
          <a:ext cx="2091149" cy="127367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88900" rIns="88900" bIns="88900" numCol="1" spcCol="1270" anchor="ctr" anchorCtr="0">
          <a:noAutofit/>
        </a:bodyPr>
        <a:lstStyle/>
        <a:p>
          <a:pPr lvl="0" algn="ctr" defTabSz="1555750" rtl="1">
            <a:lnSpc>
              <a:spcPct val="90000"/>
            </a:lnSpc>
            <a:spcBef>
              <a:spcPct val="0"/>
            </a:spcBef>
            <a:spcAft>
              <a:spcPct val="35000"/>
            </a:spcAft>
          </a:pPr>
          <a:r>
            <a:rPr lang="en-US" sz="3500" kern="1200" dirty="0" smtClean="0"/>
            <a:t>normal </a:t>
          </a:r>
          <a:endParaRPr lang="ar-IQ" sz="3500" kern="1200" dirty="0"/>
        </a:p>
      </dsp:txBody>
      <dsp:txXfrm>
        <a:off x="422221" y="5030721"/>
        <a:ext cx="1966797" cy="114932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09DDC4-D99C-4107-917E-CFBC66CD6AA2}">
      <dsp:nvSpPr>
        <dsp:cNvPr id="0" name=""/>
        <dsp:cNvSpPr/>
      </dsp:nvSpPr>
      <dsp:spPr>
        <a:xfrm>
          <a:off x="2369031" y="2304267"/>
          <a:ext cx="3838043" cy="196581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6360" tIns="86360" rIns="86360" bIns="86360" numCol="1" spcCol="1270" anchor="ctr" anchorCtr="0">
          <a:noAutofit/>
        </a:bodyPr>
        <a:lstStyle/>
        <a:p>
          <a:pPr lvl="0" algn="ctr" defTabSz="1511300" rtl="1">
            <a:lnSpc>
              <a:spcPct val="90000"/>
            </a:lnSpc>
            <a:spcBef>
              <a:spcPct val="0"/>
            </a:spcBef>
            <a:spcAft>
              <a:spcPct val="35000"/>
            </a:spcAft>
          </a:pPr>
          <a:r>
            <a:rPr lang="en-US" sz="3400" b="0" kern="1200" dirty="0" smtClean="0">
              <a:solidFill>
                <a:schemeClr val="tx1"/>
              </a:solidFill>
              <a:latin typeface="Arial" pitchFamily="34" charset="0"/>
              <a:cs typeface="Arial" pitchFamily="34" charset="0"/>
            </a:rPr>
            <a:t>Learning</a:t>
          </a:r>
          <a:endParaRPr lang="ar-IQ" sz="3400" b="0" kern="1200" dirty="0">
            <a:solidFill>
              <a:schemeClr val="tx1"/>
            </a:solidFill>
            <a:latin typeface="Arial" pitchFamily="34" charset="0"/>
            <a:cs typeface="Arial" pitchFamily="34" charset="0"/>
          </a:endParaRPr>
        </a:p>
      </dsp:txBody>
      <dsp:txXfrm>
        <a:off x="2464994" y="2400230"/>
        <a:ext cx="3646117" cy="1773892"/>
      </dsp:txXfrm>
    </dsp:sp>
    <dsp:sp modelId="{A1E9AADF-4B1F-41F5-9720-BA99B563C28B}">
      <dsp:nvSpPr>
        <dsp:cNvPr id="0" name=""/>
        <dsp:cNvSpPr/>
      </dsp:nvSpPr>
      <dsp:spPr>
        <a:xfrm rot="16045726">
          <a:off x="3840631" y="1918688"/>
          <a:ext cx="771934" cy="0"/>
        </a:xfrm>
        <a:custGeom>
          <a:avLst/>
          <a:gdLst/>
          <a:ahLst/>
          <a:cxnLst/>
          <a:rect l="0" t="0" r="0" b="0"/>
          <a:pathLst>
            <a:path>
              <a:moveTo>
                <a:pt x="0" y="0"/>
              </a:moveTo>
              <a:lnTo>
                <a:pt x="771934"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C29D28E-A5FB-43A2-B0D5-C9BC2ECBC7A5}">
      <dsp:nvSpPr>
        <dsp:cNvPr id="0" name=""/>
        <dsp:cNvSpPr/>
      </dsp:nvSpPr>
      <dsp:spPr>
        <a:xfrm>
          <a:off x="3110069" y="216011"/>
          <a:ext cx="2139283" cy="131709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lvl="0" algn="ctr" defTabSz="1244600" rtl="1">
            <a:lnSpc>
              <a:spcPct val="90000"/>
            </a:lnSpc>
            <a:spcBef>
              <a:spcPct val="0"/>
            </a:spcBef>
            <a:spcAft>
              <a:spcPct val="35000"/>
            </a:spcAft>
          </a:pPr>
          <a:r>
            <a:rPr lang="en-US" sz="2800" kern="1200" dirty="0" smtClean="0"/>
            <a:t>Consciously </a:t>
          </a:r>
          <a:endParaRPr lang="ar-IQ" sz="2800" kern="1200" dirty="0"/>
        </a:p>
      </dsp:txBody>
      <dsp:txXfrm>
        <a:off x="3174364" y="280306"/>
        <a:ext cx="2010693" cy="1188508"/>
      </dsp:txXfrm>
    </dsp:sp>
    <dsp:sp modelId="{A062F647-C639-4071-9291-D6F7D92BBCBB}">
      <dsp:nvSpPr>
        <dsp:cNvPr id="0" name=""/>
        <dsp:cNvSpPr/>
      </dsp:nvSpPr>
      <dsp:spPr>
        <a:xfrm rot="2524746">
          <a:off x="5258756" y="4576599"/>
          <a:ext cx="914752" cy="0"/>
        </a:xfrm>
        <a:custGeom>
          <a:avLst/>
          <a:gdLst/>
          <a:ahLst/>
          <a:cxnLst/>
          <a:rect l="0" t="0" r="0" b="0"/>
          <a:pathLst>
            <a:path>
              <a:moveTo>
                <a:pt x="0" y="0"/>
              </a:moveTo>
              <a:lnTo>
                <a:pt x="914752"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09B9959-F8DD-4C2D-B97B-BA4127EDA39F}">
      <dsp:nvSpPr>
        <dsp:cNvPr id="0" name=""/>
        <dsp:cNvSpPr/>
      </dsp:nvSpPr>
      <dsp:spPr>
        <a:xfrm>
          <a:off x="5284237" y="4883112"/>
          <a:ext cx="3001469" cy="131709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lvl="0" algn="ctr" defTabSz="1422400" rtl="1">
            <a:lnSpc>
              <a:spcPct val="100000"/>
            </a:lnSpc>
            <a:spcBef>
              <a:spcPct val="0"/>
            </a:spcBef>
            <a:spcAft>
              <a:spcPct val="35000"/>
            </a:spcAft>
          </a:pPr>
          <a:r>
            <a:rPr lang="en-US" sz="3200" kern="1200" dirty="0" smtClean="0"/>
            <a:t>  second/foreign </a:t>
          </a:r>
          <a:endParaRPr lang="ar-IQ" sz="3200" kern="1200" dirty="0"/>
        </a:p>
      </dsp:txBody>
      <dsp:txXfrm>
        <a:off x="5348532" y="4947407"/>
        <a:ext cx="2872879" cy="1188508"/>
      </dsp:txXfrm>
    </dsp:sp>
    <dsp:sp modelId="{E81FE589-AC6D-422A-895F-DCE0BE73792F}">
      <dsp:nvSpPr>
        <dsp:cNvPr id="0" name=""/>
        <dsp:cNvSpPr/>
      </dsp:nvSpPr>
      <dsp:spPr>
        <a:xfrm rot="8429787">
          <a:off x="2242212" y="4576599"/>
          <a:ext cx="963687" cy="0"/>
        </a:xfrm>
        <a:custGeom>
          <a:avLst/>
          <a:gdLst/>
          <a:ahLst/>
          <a:cxnLst/>
          <a:rect l="0" t="0" r="0" b="0"/>
          <a:pathLst>
            <a:path>
              <a:moveTo>
                <a:pt x="0" y="0"/>
              </a:moveTo>
              <a:lnTo>
                <a:pt x="963687"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D9678C8-2C39-485F-8DCC-AF90B5738537}">
      <dsp:nvSpPr>
        <dsp:cNvPr id="0" name=""/>
        <dsp:cNvSpPr/>
      </dsp:nvSpPr>
      <dsp:spPr>
        <a:xfrm>
          <a:off x="355253" y="4883112"/>
          <a:ext cx="2396473" cy="131709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lvl="0" algn="ctr" defTabSz="1422400" rtl="1">
            <a:lnSpc>
              <a:spcPct val="90000"/>
            </a:lnSpc>
            <a:spcBef>
              <a:spcPct val="0"/>
            </a:spcBef>
            <a:spcAft>
              <a:spcPct val="35000"/>
            </a:spcAft>
          </a:pPr>
          <a:r>
            <a:rPr lang="en-US" sz="3200" kern="1200" dirty="0" smtClean="0"/>
            <a:t>intentional</a:t>
          </a:r>
          <a:endParaRPr lang="ar-IQ" sz="3200" kern="1200" dirty="0"/>
        </a:p>
      </dsp:txBody>
      <dsp:txXfrm>
        <a:off x="419548" y="4947407"/>
        <a:ext cx="2267883" cy="1188508"/>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685800"/>
            <a:ext cx="7772400" cy="1143000"/>
          </a:xfrm>
        </p:spPr>
        <p:txBody>
          <a:bodyPr/>
          <a:lstStyle>
            <a:lvl1pPr>
              <a:defRPr/>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smtClean="0"/>
              <a:t>Click to edit Master subtitle style</a:t>
            </a:r>
          </a:p>
        </p:txBody>
      </p:sp>
      <p:sp>
        <p:nvSpPr>
          <p:cNvPr id="3076" name="Rectangle 4"/>
          <p:cNvSpPr>
            <a:spLocks noGrp="1" noChangeArrowheads="1"/>
          </p:cNvSpPr>
          <p:nvPr>
            <p:ph type="dt" sz="half" idx="2"/>
          </p:nvPr>
        </p:nvSpPr>
        <p:spPr>
          <a:xfrm>
            <a:off x="685800" y="6248400"/>
            <a:ext cx="1905000" cy="457200"/>
          </a:xfrm>
        </p:spPr>
        <p:txBody>
          <a:bodyPr/>
          <a:lstStyle>
            <a:lvl1pPr>
              <a:defRPr/>
            </a:lvl1pPr>
          </a:lstStyle>
          <a:p>
            <a:endParaRPr lang="en-US"/>
          </a:p>
        </p:txBody>
      </p:sp>
      <p:sp>
        <p:nvSpPr>
          <p:cNvPr id="3077" name="Rectangle 5"/>
          <p:cNvSpPr>
            <a:spLocks noGrp="1" noChangeArrowheads="1"/>
          </p:cNvSpPr>
          <p:nvPr>
            <p:ph type="ftr" sz="quarter" idx="3"/>
          </p:nvPr>
        </p:nvSpPr>
        <p:spPr>
          <a:xfrm>
            <a:off x="3124200" y="6248400"/>
            <a:ext cx="2895600" cy="457200"/>
          </a:xfrm>
        </p:spPr>
        <p:txBody>
          <a:bodyPr/>
          <a:lstStyle>
            <a:lvl1pPr>
              <a:defRPr/>
            </a:lvl1pPr>
          </a:lstStyle>
          <a:p>
            <a:endParaRPr lang="en-US"/>
          </a:p>
        </p:txBody>
      </p:sp>
      <p:sp>
        <p:nvSpPr>
          <p:cNvPr id="3078" name="Rectangle 6"/>
          <p:cNvSpPr>
            <a:spLocks noGrp="1" noChangeArrowheads="1"/>
          </p:cNvSpPr>
          <p:nvPr>
            <p:ph type="sldNum" sz="quarter" idx="4"/>
          </p:nvPr>
        </p:nvSpPr>
        <p:spPr>
          <a:xfrm>
            <a:off x="6553200" y="6248400"/>
            <a:ext cx="1905000" cy="457200"/>
          </a:xfrm>
        </p:spPr>
        <p:txBody>
          <a:bodyPr/>
          <a:lstStyle>
            <a:lvl1pPr>
              <a:defRPr/>
            </a:lvl1pPr>
          </a:lstStyle>
          <a:p>
            <a:fld id="{91AAE180-6828-44A7-9EEE-2823F963CBC9}" type="slidenum">
              <a:rPr lang="en-US"/>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1250">
        <p:push dir="u"/>
      </p:transition>
    </mc:Choice>
    <mc:Fallback>
      <p:transition spd="slow">
        <p:push dir="u"/>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CAD4760-B34A-4F0E-96FE-A735D824539A}" type="slidenum">
              <a:rPr lang="en-US"/>
              <a:pPr/>
              <a:t>‹#›</a:t>
            </a:fld>
            <a:endParaRPr lang="en-US"/>
          </a:p>
        </p:txBody>
      </p:sp>
    </p:spTree>
    <p:extLst>
      <p:ext uri="{BB962C8B-B14F-4D97-AF65-F5344CB8AC3E}">
        <p14:creationId xmlns:p14="http://schemas.microsoft.com/office/powerpoint/2010/main" val="647199067"/>
      </p:ext>
    </p:extLst>
  </p:cSld>
  <p:clrMapOvr>
    <a:masterClrMapping/>
  </p:clrMapOvr>
  <mc:AlternateContent xmlns:mc="http://schemas.openxmlformats.org/markup-compatibility/2006">
    <mc:Choice xmlns:p14="http://schemas.microsoft.com/office/powerpoint/2010/main" Requires="p14">
      <p:transition spd="slow" p14:dur="1250">
        <p:push dir="u"/>
      </p:transition>
    </mc:Choice>
    <mc:Fallback>
      <p:transition spd="slow">
        <p:push dir="u"/>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371600"/>
            <a:ext cx="1752600" cy="3962400"/>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1524000" y="1371600"/>
            <a:ext cx="5105400" cy="3962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9E23E3B-39D8-4517-A3E6-0DD84D9661C1}" type="slidenum">
              <a:rPr lang="en-US"/>
              <a:pPr/>
              <a:t>‹#›</a:t>
            </a:fld>
            <a:endParaRPr lang="en-US"/>
          </a:p>
        </p:txBody>
      </p:sp>
    </p:spTree>
    <p:extLst>
      <p:ext uri="{BB962C8B-B14F-4D97-AF65-F5344CB8AC3E}">
        <p14:creationId xmlns:p14="http://schemas.microsoft.com/office/powerpoint/2010/main" val="3598258502"/>
      </p:ext>
    </p:extLst>
  </p:cSld>
  <p:clrMapOvr>
    <a:masterClrMapping/>
  </p:clrMapOvr>
  <mc:AlternateContent xmlns:mc="http://schemas.openxmlformats.org/markup-compatibility/2006">
    <mc:Choice xmlns:p14="http://schemas.microsoft.com/office/powerpoint/2010/main" Requires="p14">
      <p:transition spd="slow" p14:dur="1250">
        <p:push dir="u"/>
      </p:transition>
    </mc:Choice>
    <mc:Fallback>
      <p:transition spd="slow">
        <p:push dir="u"/>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416474F-9F13-4DBE-A7A1-8A82279527FF}" type="slidenum">
              <a:rPr lang="en-US"/>
              <a:pPr/>
              <a:t>‹#›</a:t>
            </a:fld>
            <a:endParaRPr lang="en-US"/>
          </a:p>
        </p:txBody>
      </p:sp>
    </p:spTree>
    <p:extLst>
      <p:ext uri="{BB962C8B-B14F-4D97-AF65-F5344CB8AC3E}">
        <p14:creationId xmlns:p14="http://schemas.microsoft.com/office/powerpoint/2010/main" val="3017564849"/>
      </p:ext>
    </p:extLst>
  </p:cSld>
  <p:clrMapOvr>
    <a:masterClrMapping/>
  </p:clrMapOvr>
  <mc:AlternateContent xmlns:mc="http://schemas.openxmlformats.org/markup-compatibility/2006">
    <mc:Choice xmlns:p14="http://schemas.microsoft.com/office/powerpoint/2010/main" Requires="p14">
      <p:transition spd="slow" p14:dur="1250">
        <p:push dir="u"/>
      </p:transition>
    </mc:Choice>
    <mc:Fallback>
      <p:transition spd="slow">
        <p:push dir="u"/>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07BEAC6-950F-4774-BD61-B06E4E161F61}" type="slidenum">
              <a:rPr lang="en-US"/>
              <a:pPr/>
              <a:t>‹#›</a:t>
            </a:fld>
            <a:endParaRPr lang="en-US"/>
          </a:p>
        </p:txBody>
      </p:sp>
    </p:spTree>
    <p:extLst>
      <p:ext uri="{BB962C8B-B14F-4D97-AF65-F5344CB8AC3E}">
        <p14:creationId xmlns:p14="http://schemas.microsoft.com/office/powerpoint/2010/main" val="4229319518"/>
      </p:ext>
    </p:extLst>
  </p:cSld>
  <p:clrMapOvr>
    <a:masterClrMapping/>
  </p:clrMapOvr>
  <mc:AlternateContent xmlns:mc="http://schemas.openxmlformats.org/markup-compatibility/2006">
    <mc:Choice xmlns:p14="http://schemas.microsoft.com/office/powerpoint/2010/main" Requires="p14">
      <p:transition spd="slow" p14:dur="1250">
        <p:push dir="u"/>
      </p:transition>
    </mc:Choice>
    <mc:Fallback>
      <p:transition spd="slow">
        <p:push dir="u"/>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1524000" y="2438400"/>
            <a:ext cx="3429000" cy="289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5105400" y="2438400"/>
            <a:ext cx="3429000" cy="289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A09F958-3761-478F-A40B-66A0EF6D988F}" type="slidenum">
              <a:rPr lang="en-US"/>
              <a:pPr/>
              <a:t>‹#›</a:t>
            </a:fld>
            <a:endParaRPr lang="en-US"/>
          </a:p>
        </p:txBody>
      </p:sp>
    </p:spTree>
    <p:extLst>
      <p:ext uri="{BB962C8B-B14F-4D97-AF65-F5344CB8AC3E}">
        <p14:creationId xmlns:p14="http://schemas.microsoft.com/office/powerpoint/2010/main" val="3026733354"/>
      </p:ext>
    </p:extLst>
  </p:cSld>
  <p:clrMapOvr>
    <a:masterClrMapping/>
  </p:clrMapOvr>
  <mc:AlternateContent xmlns:mc="http://schemas.openxmlformats.org/markup-compatibility/2006">
    <mc:Choice xmlns:p14="http://schemas.microsoft.com/office/powerpoint/2010/main" Requires="p14">
      <p:transition spd="slow" p14:dur="1250">
        <p:push dir="u"/>
      </p:transition>
    </mc:Choice>
    <mc:Fallback>
      <p:transition spd="slow">
        <p:push dir="u"/>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5A9F3E65-FF22-4F1E-A48C-93682F3B9FF3}" type="slidenum">
              <a:rPr lang="en-US"/>
              <a:pPr/>
              <a:t>‹#›</a:t>
            </a:fld>
            <a:endParaRPr lang="en-US"/>
          </a:p>
        </p:txBody>
      </p:sp>
    </p:spTree>
    <p:extLst>
      <p:ext uri="{BB962C8B-B14F-4D97-AF65-F5344CB8AC3E}">
        <p14:creationId xmlns:p14="http://schemas.microsoft.com/office/powerpoint/2010/main" val="2685833540"/>
      </p:ext>
    </p:extLst>
  </p:cSld>
  <p:clrMapOvr>
    <a:masterClrMapping/>
  </p:clrMapOvr>
  <mc:AlternateContent xmlns:mc="http://schemas.openxmlformats.org/markup-compatibility/2006">
    <mc:Choice xmlns:p14="http://schemas.microsoft.com/office/powerpoint/2010/main" Requires="p14">
      <p:transition spd="slow" p14:dur="1250">
        <p:push dir="u"/>
      </p:transition>
    </mc:Choice>
    <mc:Fallback>
      <p:transition spd="slow">
        <p:push dir="u"/>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5336D523-D7C8-4E30-883A-1FA5D138CE95}" type="slidenum">
              <a:rPr lang="en-US"/>
              <a:pPr/>
              <a:t>‹#›</a:t>
            </a:fld>
            <a:endParaRPr lang="en-US"/>
          </a:p>
        </p:txBody>
      </p:sp>
    </p:spTree>
    <p:extLst>
      <p:ext uri="{BB962C8B-B14F-4D97-AF65-F5344CB8AC3E}">
        <p14:creationId xmlns:p14="http://schemas.microsoft.com/office/powerpoint/2010/main" val="265177625"/>
      </p:ext>
    </p:extLst>
  </p:cSld>
  <p:clrMapOvr>
    <a:masterClrMapping/>
  </p:clrMapOvr>
  <mc:AlternateContent xmlns:mc="http://schemas.openxmlformats.org/markup-compatibility/2006">
    <mc:Choice xmlns:p14="http://schemas.microsoft.com/office/powerpoint/2010/main" Requires="p14">
      <p:transition spd="slow" p14:dur="1250">
        <p:push dir="u"/>
      </p:transition>
    </mc:Choice>
    <mc:Fallback>
      <p:transition spd="slow">
        <p:push dir="u"/>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D9CCC78D-DF58-4A92-B8E6-57E52D5A54A3}" type="slidenum">
              <a:rPr lang="en-US"/>
              <a:pPr/>
              <a:t>‹#›</a:t>
            </a:fld>
            <a:endParaRPr lang="en-US"/>
          </a:p>
        </p:txBody>
      </p:sp>
    </p:spTree>
    <p:extLst>
      <p:ext uri="{BB962C8B-B14F-4D97-AF65-F5344CB8AC3E}">
        <p14:creationId xmlns:p14="http://schemas.microsoft.com/office/powerpoint/2010/main" val="593032304"/>
      </p:ext>
    </p:extLst>
  </p:cSld>
  <p:clrMapOvr>
    <a:masterClrMapping/>
  </p:clrMapOvr>
  <mc:AlternateContent xmlns:mc="http://schemas.openxmlformats.org/markup-compatibility/2006">
    <mc:Choice xmlns:p14="http://schemas.microsoft.com/office/powerpoint/2010/main" Requires="p14">
      <p:transition spd="slow" p14:dur="1250">
        <p:push dir="u"/>
      </p:transition>
    </mc:Choice>
    <mc:Fallback>
      <p:transition spd="slow">
        <p:push dir="u"/>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6821990-DF99-4793-A871-E016A356D0B8}" type="slidenum">
              <a:rPr lang="en-US"/>
              <a:pPr/>
              <a:t>‹#›</a:t>
            </a:fld>
            <a:endParaRPr lang="en-US"/>
          </a:p>
        </p:txBody>
      </p:sp>
    </p:spTree>
    <p:extLst>
      <p:ext uri="{BB962C8B-B14F-4D97-AF65-F5344CB8AC3E}">
        <p14:creationId xmlns:p14="http://schemas.microsoft.com/office/powerpoint/2010/main" val="3335142086"/>
      </p:ext>
    </p:extLst>
  </p:cSld>
  <p:clrMapOvr>
    <a:masterClrMapping/>
  </p:clrMapOvr>
  <mc:AlternateContent xmlns:mc="http://schemas.openxmlformats.org/markup-compatibility/2006">
    <mc:Choice xmlns:p14="http://schemas.microsoft.com/office/powerpoint/2010/main" Requires="p14">
      <p:transition spd="slow" p14:dur="1250">
        <p:push dir="u"/>
      </p:transition>
    </mc:Choice>
    <mc:Fallback>
      <p:transition spd="slow">
        <p:push dir="u"/>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4626D0C-6B63-41D9-8F8E-C3089B723D17}" type="slidenum">
              <a:rPr lang="en-US"/>
              <a:pPr/>
              <a:t>‹#›</a:t>
            </a:fld>
            <a:endParaRPr lang="en-US"/>
          </a:p>
        </p:txBody>
      </p:sp>
    </p:spTree>
    <p:extLst>
      <p:ext uri="{BB962C8B-B14F-4D97-AF65-F5344CB8AC3E}">
        <p14:creationId xmlns:p14="http://schemas.microsoft.com/office/powerpoint/2010/main" val="285910620"/>
      </p:ext>
    </p:extLst>
  </p:cSld>
  <p:clrMapOvr>
    <a:masterClrMapping/>
  </p:clrMapOvr>
  <mc:AlternateContent xmlns:mc="http://schemas.openxmlformats.org/markup-compatibility/2006">
    <mc:Choice xmlns:p14="http://schemas.microsoft.com/office/powerpoint/2010/main" Requires="p14">
      <p:transition spd="slow" p14:dur="1250">
        <p:push dir="u"/>
      </p:transition>
    </mc:Choice>
    <mc:Fallback>
      <p:transition spd="slow">
        <p:push dir="u"/>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0" y="1371600"/>
            <a:ext cx="70104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524000" y="2438400"/>
            <a:ext cx="7010400" cy="289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8382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276600" y="63246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7056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C89F3591-334A-4A7F-8A76-C2185B8AF5E2}"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1250">
        <p:push dir="u"/>
      </p:transition>
    </mc:Choice>
    <mc:Fallback>
      <p:transition spd="slow">
        <p:push dir="u"/>
      </p:transition>
    </mc:Fallback>
  </mc:AlternateContent>
  <p:txStyles>
    <p:titleStyle>
      <a:lvl1pPr algn="ctr" rtl="1" eaLnBrk="1" fontAlgn="base" hangingPunct="1">
        <a:spcBef>
          <a:spcPct val="0"/>
        </a:spcBef>
        <a:spcAft>
          <a:spcPct val="0"/>
        </a:spcAft>
        <a:defRPr sz="4400">
          <a:solidFill>
            <a:schemeClr val="tx2"/>
          </a:solidFill>
          <a:latin typeface="+mj-lt"/>
          <a:ea typeface="+mj-ea"/>
          <a:cs typeface="+mj-cs"/>
        </a:defRPr>
      </a:lvl1pPr>
      <a:lvl2pPr algn="ctr" rtl="1" eaLnBrk="1" fontAlgn="base" hangingPunct="1">
        <a:spcBef>
          <a:spcPct val="0"/>
        </a:spcBef>
        <a:spcAft>
          <a:spcPct val="0"/>
        </a:spcAft>
        <a:defRPr sz="4400">
          <a:solidFill>
            <a:schemeClr val="tx2"/>
          </a:solidFill>
          <a:latin typeface="Times New Roman" pitchFamily="18" charset="0"/>
        </a:defRPr>
      </a:lvl2pPr>
      <a:lvl3pPr algn="ctr" rtl="1" eaLnBrk="1" fontAlgn="base" hangingPunct="1">
        <a:spcBef>
          <a:spcPct val="0"/>
        </a:spcBef>
        <a:spcAft>
          <a:spcPct val="0"/>
        </a:spcAft>
        <a:defRPr sz="4400">
          <a:solidFill>
            <a:schemeClr val="tx2"/>
          </a:solidFill>
          <a:latin typeface="Times New Roman" pitchFamily="18" charset="0"/>
        </a:defRPr>
      </a:lvl3pPr>
      <a:lvl4pPr algn="ctr" rtl="1" eaLnBrk="1" fontAlgn="base" hangingPunct="1">
        <a:spcBef>
          <a:spcPct val="0"/>
        </a:spcBef>
        <a:spcAft>
          <a:spcPct val="0"/>
        </a:spcAft>
        <a:defRPr sz="4400">
          <a:solidFill>
            <a:schemeClr val="tx2"/>
          </a:solidFill>
          <a:latin typeface="Times New Roman" pitchFamily="18" charset="0"/>
        </a:defRPr>
      </a:lvl4pPr>
      <a:lvl5pPr algn="ctr" rtl="1" eaLnBrk="1" fontAlgn="base" hangingPunct="1">
        <a:spcBef>
          <a:spcPct val="0"/>
        </a:spcBef>
        <a:spcAft>
          <a:spcPct val="0"/>
        </a:spcAft>
        <a:defRPr sz="4400">
          <a:solidFill>
            <a:schemeClr val="tx2"/>
          </a:solidFill>
          <a:latin typeface="Times New Roman" pitchFamily="18" charset="0"/>
        </a:defRPr>
      </a:lvl5pPr>
      <a:lvl6pPr marL="457200" algn="ctr" rtl="1" eaLnBrk="1" fontAlgn="base" hangingPunct="1">
        <a:spcBef>
          <a:spcPct val="0"/>
        </a:spcBef>
        <a:spcAft>
          <a:spcPct val="0"/>
        </a:spcAft>
        <a:defRPr sz="4400">
          <a:solidFill>
            <a:schemeClr val="tx2"/>
          </a:solidFill>
          <a:latin typeface="Times New Roman" pitchFamily="18" charset="0"/>
        </a:defRPr>
      </a:lvl6pPr>
      <a:lvl7pPr marL="914400" algn="ctr" rtl="1" eaLnBrk="1" fontAlgn="base" hangingPunct="1">
        <a:spcBef>
          <a:spcPct val="0"/>
        </a:spcBef>
        <a:spcAft>
          <a:spcPct val="0"/>
        </a:spcAft>
        <a:defRPr sz="4400">
          <a:solidFill>
            <a:schemeClr val="tx2"/>
          </a:solidFill>
          <a:latin typeface="Times New Roman" pitchFamily="18" charset="0"/>
        </a:defRPr>
      </a:lvl7pPr>
      <a:lvl8pPr marL="1371600" algn="ctr" rtl="1" eaLnBrk="1" fontAlgn="base" hangingPunct="1">
        <a:spcBef>
          <a:spcPct val="0"/>
        </a:spcBef>
        <a:spcAft>
          <a:spcPct val="0"/>
        </a:spcAft>
        <a:defRPr sz="4400">
          <a:solidFill>
            <a:schemeClr val="tx2"/>
          </a:solidFill>
          <a:latin typeface="Times New Roman" pitchFamily="18" charset="0"/>
        </a:defRPr>
      </a:lvl8pPr>
      <a:lvl9pPr marL="1828800" algn="ctr" rtl="1" eaLnBrk="1" fontAlgn="base" hangingPunct="1">
        <a:spcBef>
          <a:spcPct val="0"/>
        </a:spcBef>
        <a:spcAft>
          <a:spcPct val="0"/>
        </a:spcAft>
        <a:defRPr sz="4400">
          <a:solidFill>
            <a:schemeClr val="tx2"/>
          </a:solidFill>
          <a:latin typeface="Times New Roman" pitchFamily="18" charset="0"/>
        </a:defRPr>
      </a:lvl9pPr>
    </p:titleStyle>
    <p:bodyStyle>
      <a:lvl1pPr marL="342900" indent="-342900" algn="r" rtl="1" eaLnBrk="1" fontAlgn="base" hangingPunct="1">
        <a:spcBef>
          <a:spcPct val="20000"/>
        </a:spcBef>
        <a:spcAft>
          <a:spcPct val="0"/>
        </a:spcAft>
        <a:buChar char="•"/>
        <a:defRPr sz="3200">
          <a:solidFill>
            <a:schemeClr val="tx1"/>
          </a:solidFill>
          <a:latin typeface="+mn-lt"/>
          <a:ea typeface="+mn-ea"/>
          <a:cs typeface="+mn-cs"/>
        </a:defRPr>
      </a:lvl1pPr>
      <a:lvl2pPr marL="742950" indent="-285750" algn="r" rtl="1" eaLnBrk="1" fontAlgn="base" hangingPunct="1">
        <a:spcBef>
          <a:spcPct val="20000"/>
        </a:spcBef>
        <a:spcAft>
          <a:spcPct val="0"/>
        </a:spcAft>
        <a:buChar char="–"/>
        <a:defRPr sz="2800">
          <a:solidFill>
            <a:schemeClr val="tx1"/>
          </a:solidFill>
          <a:latin typeface="+mn-lt"/>
        </a:defRPr>
      </a:lvl2pPr>
      <a:lvl3pPr marL="1143000" indent="-228600" algn="r" rtl="1" eaLnBrk="1" fontAlgn="base" hangingPunct="1">
        <a:spcBef>
          <a:spcPct val="20000"/>
        </a:spcBef>
        <a:spcAft>
          <a:spcPct val="0"/>
        </a:spcAft>
        <a:buChar char="•"/>
        <a:defRPr sz="2400">
          <a:solidFill>
            <a:schemeClr val="tx1"/>
          </a:solidFill>
          <a:latin typeface="+mn-lt"/>
        </a:defRPr>
      </a:lvl3pPr>
      <a:lvl4pPr marL="1600200" indent="-228600" algn="r" rtl="1" eaLnBrk="1" fontAlgn="base" hangingPunct="1">
        <a:spcBef>
          <a:spcPct val="20000"/>
        </a:spcBef>
        <a:spcAft>
          <a:spcPct val="0"/>
        </a:spcAft>
        <a:buChar char="–"/>
        <a:defRPr sz="2000">
          <a:solidFill>
            <a:schemeClr val="tx1"/>
          </a:solidFill>
          <a:latin typeface="+mn-lt"/>
        </a:defRPr>
      </a:lvl4pPr>
      <a:lvl5pPr marL="2057400" indent="-228600" algn="r" rtl="1" eaLnBrk="1" fontAlgn="base" hangingPunct="1">
        <a:spcBef>
          <a:spcPct val="20000"/>
        </a:spcBef>
        <a:spcAft>
          <a:spcPct val="0"/>
        </a:spcAft>
        <a:buChar char="»"/>
        <a:defRPr sz="2000">
          <a:solidFill>
            <a:schemeClr val="tx1"/>
          </a:solidFill>
          <a:latin typeface="+mn-lt"/>
        </a:defRPr>
      </a:lvl5pPr>
      <a:lvl6pPr marL="2514600" indent="-228600" algn="r" rtl="1" eaLnBrk="1" fontAlgn="base" hangingPunct="1">
        <a:spcBef>
          <a:spcPct val="20000"/>
        </a:spcBef>
        <a:spcAft>
          <a:spcPct val="0"/>
        </a:spcAft>
        <a:buChar char="»"/>
        <a:defRPr sz="2000">
          <a:solidFill>
            <a:schemeClr val="tx1"/>
          </a:solidFill>
          <a:latin typeface="+mn-lt"/>
        </a:defRPr>
      </a:lvl6pPr>
      <a:lvl7pPr marL="2971800" indent="-228600" algn="r" rtl="1" eaLnBrk="1" fontAlgn="base" hangingPunct="1">
        <a:spcBef>
          <a:spcPct val="20000"/>
        </a:spcBef>
        <a:spcAft>
          <a:spcPct val="0"/>
        </a:spcAft>
        <a:buChar char="»"/>
        <a:defRPr sz="2000">
          <a:solidFill>
            <a:schemeClr val="tx1"/>
          </a:solidFill>
          <a:latin typeface="+mn-lt"/>
        </a:defRPr>
      </a:lvl7pPr>
      <a:lvl8pPr marL="3429000" indent="-228600" algn="r" rtl="1" eaLnBrk="1" fontAlgn="base" hangingPunct="1">
        <a:spcBef>
          <a:spcPct val="20000"/>
        </a:spcBef>
        <a:spcAft>
          <a:spcPct val="0"/>
        </a:spcAft>
        <a:buChar char="»"/>
        <a:defRPr sz="2000">
          <a:solidFill>
            <a:schemeClr val="tx1"/>
          </a:solidFill>
          <a:latin typeface="+mn-lt"/>
        </a:defRPr>
      </a:lvl8pPr>
      <a:lvl9pPr marL="3886200" indent="-228600" algn="r" rtl="1" eaLnBrk="1" fontAlgn="base" hangingPunct="1">
        <a:spcBef>
          <a:spcPct val="20000"/>
        </a:spcBef>
        <a:spcAft>
          <a:spcPct val="0"/>
        </a:spcAft>
        <a:buChar char="»"/>
        <a:defRPr sz="2000">
          <a:solidFill>
            <a:schemeClr val="tx1"/>
          </a:solidFill>
          <a:latin typeface="+mn-lt"/>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hyperlink" Target="http://en.wikipedia.org/wiki/Translating" TargetMode="Externa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hyperlink" Target="http://en.wikipedia.org/wiki/Second_language" TargetMode="External"/><Relationship Id="rId2" Type="http://schemas.openxmlformats.org/officeDocument/2006/relationships/hyperlink" Target="http://en.wikipedia.org/wiki/Linguistics" TargetMode="External"/><Relationship Id="rId1" Type="http://schemas.openxmlformats.org/officeDocument/2006/relationships/slideLayout" Target="../slideLayouts/slideLayout6.xml"/><Relationship Id="rId4" Type="http://schemas.openxmlformats.org/officeDocument/2006/relationships/hyperlink" Target="http://en.wikipedia.org/wiki/First_language"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grammar.about.com/od/e/g/English-As-A-Second-Language-Esl.htm" TargetMode="External"/><Relationship Id="rId2" Type="http://schemas.openxmlformats.org/officeDocument/2006/relationships/hyperlink" Target="http://grammar.about.com/od/il/g/languageterm.htm" TargetMode="External"/><Relationship Id="rId1" Type="http://schemas.openxmlformats.org/officeDocument/2006/relationships/slideLayout" Target="../slideLayouts/slideLayout6.xml"/><Relationship Id="rId4" Type="http://schemas.openxmlformats.org/officeDocument/2006/relationships/hyperlink" Target="http://grammar.about.com/od/e/g/English-As-A-Foreign-Language-Efl.htm" TargetMode="Externa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95536" y="1628800"/>
            <a:ext cx="8496944" cy="2736304"/>
          </a:xfrm>
        </p:spPr>
        <p:txBody>
          <a:bodyPr/>
          <a:lstStyle/>
          <a:p>
            <a:pPr>
              <a:lnSpc>
                <a:spcPct val="150000"/>
              </a:lnSpc>
            </a:pPr>
            <a:r>
              <a:rPr lang="en-US" sz="5400" b="1" dirty="0" smtClean="0">
                <a:latin typeface="Arial Rounded MT Bold" pitchFamily="34" charset="0"/>
                <a:cs typeface="Aharoni" pitchFamily="2" charset="-79"/>
              </a:rPr>
              <a:t>Second  Language Acquisition  /  Learning</a:t>
            </a:r>
            <a:endParaRPr lang="ar-IQ" sz="5400" b="1" dirty="0">
              <a:latin typeface="Arial Rounded MT Bold"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250">
        <p:push dir="u"/>
      </p:transition>
    </mc:Choice>
    <mc:Fallback>
      <p:transition spd="slow">
        <p:push dir="u"/>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88640"/>
            <a:ext cx="8496944" cy="6480720"/>
          </a:xfrm>
        </p:spPr>
        <p:txBody>
          <a:bodyPr/>
          <a:lstStyle/>
          <a:p>
            <a:pPr algn="l">
              <a:lnSpc>
                <a:spcPct val="150000"/>
              </a:lnSpc>
            </a:pPr>
            <a:r>
              <a:rPr lang="en-US" sz="3200" dirty="0" smtClean="0">
                <a:latin typeface="Arial Rounded MT Bold" pitchFamily="34" charset="0"/>
              </a:rPr>
              <a:t>            </a:t>
            </a:r>
            <a:r>
              <a:rPr lang="en-US" sz="3200" b="1" dirty="0" smtClean="0">
                <a:solidFill>
                  <a:srgbClr val="002060"/>
                </a:solidFill>
                <a:latin typeface="Arial Rounded MT Bold" pitchFamily="34" charset="0"/>
              </a:rPr>
              <a:t>Grammar-Translation Method</a:t>
            </a:r>
            <a:r>
              <a:rPr lang="en-US" sz="3200" dirty="0" smtClean="0">
                <a:latin typeface="Arial Rounded MT Bold" pitchFamily="34" charset="0"/>
              </a:rPr>
              <a:t/>
            </a:r>
            <a:br>
              <a:rPr lang="en-US" sz="3200" dirty="0" smtClean="0">
                <a:latin typeface="Arial Rounded MT Bold" pitchFamily="34" charset="0"/>
              </a:rPr>
            </a:br>
            <a:r>
              <a:rPr lang="en-US" sz="3200" dirty="0" smtClean="0">
                <a:latin typeface="Arial Rounded MT Bold" pitchFamily="34" charset="0"/>
              </a:rPr>
              <a:t>- lists of vocabulary </a:t>
            </a:r>
            <a:br>
              <a:rPr lang="en-US" sz="3200" dirty="0" smtClean="0">
                <a:latin typeface="Arial Rounded MT Bold" pitchFamily="34" charset="0"/>
              </a:rPr>
            </a:br>
            <a:r>
              <a:rPr lang="en-US" sz="3200" dirty="0" smtClean="0">
                <a:latin typeface="Arial Rounded MT Bold" pitchFamily="34" charset="0"/>
              </a:rPr>
              <a:t>- sets of grammar- memorization is encouraged </a:t>
            </a:r>
            <a:br>
              <a:rPr lang="en-US" sz="3200" dirty="0" smtClean="0">
                <a:latin typeface="Arial Rounded MT Bold" pitchFamily="34" charset="0"/>
              </a:rPr>
            </a:br>
            <a:r>
              <a:rPr lang="en-US" sz="3200" dirty="0" smtClean="0">
                <a:latin typeface="Arial Rounded MT Bold" pitchFamily="34" charset="0"/>
              </a:rPr>
              <a:t>- written rather than spoken is emphasized</a:t>
            </a:r>
            <a:br>
              <a:rPr lang="en-US" sz="3200" dirty="0" smtClean="0">
                <a:latin typeface="Arial Rounded MT Bold" pitchFamily="34" charset="0"/>
              </a:rPr>
            </a:br>
            <a:r>
              <a:rPr lang="en-US" sz="3200" dirty="0" smtClean="0">
                <a:latin typeface="Arial Rounded MT Bold" pitchFamily="34" charset="0"/>
              </a:rPr>
              <a:t>- learning about the language is emphasized and not how to use it  </a:t>
            </a:r>
            <a:endParaRPr lang="ar-IQ" sz="3200" dirty="0">
              <a:latin typeface="Arial Rounded MT Bold" pitchFamily="34" charset="0"/>
            </a:endParaRPr>
          </a:p>
        </p:txBody>
      </p:sp>
    </p:spTree>
    <p:extLst>
      <p:ext uri="{BB962C8B-B14F-4D97-AF65-F5344CB8AC3E}">
        <p14:creationId xmlns:p14="http://schemas.microsoft.com/office/powerpoint/2010/main" val="415409638"/>
      </p:ext>
    </p:extLst>
  </p:cSld>
  <p:clrMapOvr>
    <a:masterClrMapping/>
  </p:clrMapOvr>
  <mc:AlternateContent xmlns:mc="http://schemas.openxmlformats.org/markup-compatibility/2006">
    <mc:Choice xmlns:p14="http://schemas.microsoft.com/office/powerpoint/2010/main" Requires="p14">
      <p:transition spd="slow" p14:dur="1250">
        <p:push dir="u"/>
      </p:transition>
    </mc:Choice>
    <mc:Fallback>
      <p:transition spd="slow">
        <p:push dir="u"/>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60648"/>
            <a:ext cx="8568952" cy="6336704"/>
          </a:xfrm>
        </p:spPr>
        <p:txBody>
          <a:bodyPr/>
          <a:lstStyle/>
          <a:p>
            <a:pPr>
              <a:lnSpc>
                <a:spcPct val="150000"/>
              </a:lnSpc>
            </a:pPr>
            <a:r>
              <a:rPr lang="en-US" sz="3200" dirty="0" smtClean="0">
                <a:solidFill>
                  <a:srgbClr val="002060"/>
                </a:solidFill>
                <a:latin typeface="Arial Rounded MT Bold" pitchFamily="34" charset="0"/>
              </a:rPr>
              <a:t>The </a:t>
            </a:r>
            <a:r>
              <a:rPr lang="en-US" sz="3200" dirty="0" err="1" smtClean="0">
                <a:solidFill>
                  <a:srgbClr val="002060"/>
                </a:solidFill>
                <a:latin typeface="Arial Rounded MT Bold" pitchFamily="34" charset="0"/>
              </a:rPr>
              <a:t>Audiolingual</a:t>
            </a:r>
            <a:r>
              <a:rPr lang="en-US" sz="3200" dirty="0" smtClean="0">
                <a:solidFill>
                  <a:srgbClr val="002060"/>
                </a:solidFill>
                <a:latin typeface="Arial Rounded MT Bold" pitchFamily="34" charset="0"/>
              </a:rPr>
              <a:t> Method</a:t>
            </a:r>
            <a:br>
              <a:rPr lang="en-US" sz="3200" dirty="0" smtClean="0">
                <a:solidFill>
                  <a:srgbClr val="002060"/>
                </a:solidFill>
                <a:latin typeface="Arial Rounded MT Bold" pitchFamily="34" charset="0"/>
              </a:rPr>
            </a:br>
            <a:r>
              <a:rPr lang="en-US" sz="3200" dirty="0" smtClean="0">
                <a:latin typeface="Arial Rounded MT Bold" pitchFamily="34" charset="0"/>
              </a:rPr>
              <a:t/>
            </a:r>
            <a:br>
              <a:rPr lang="en-US" sz="3200" dirty="0" smtClean="0">
                <a:latin typeface="Arial Rounded MT Bold" pitchFamily="34" charset="0"/>
              </a:rPr>
            </a:br>
            <a:r>
              <a:rPr lang="ar-IQ" sz="3200" dirty="0" smtClean="0">
                <a:latin typeface="Arial Rounded MT Bold" pitchFamily="34" charset="0"/>
              </a:rPr>
              <a:t> </a:t>
            </a:r>
            <a:r>
              <a:rPr lang="en-US" sz="3200" dirty="0" smtClean="0">
                <a:latin typeface="Arial Rounded MT Bold" pitchFamily="34" charset="0"/>
              </a:rPr>
              <a:t>- spoken language is emphasized  </a:t>
            </a:r>
            <a:br>
              <a:rPr lang="en-US" sz="3200" dirty="0" smtClean="0">
                <a:latin typeface="Arial Rounded MT Bold" pitchFamily="34" charset="0"/>
              </a:rPr>
            </a:br>
            <a:r>
              <a:rPr lang="ar-IQ" sz="3200" dirty="0" smtClean="0">
                <a:latin typeface="Arial Rounded MT Bold" pitchFamily="34" charset="0"/>
              </a:rPr>
              <a:t>    </a:t>
            </a:r>
            <a:r>
              <a:rPr lang="en-US" sz="3200" dirty="0" smtClean="0">
                <a:latin typeface="Arial Rounded MT Bold" pitchFamily="34" charset="0"/>
              </a:rPr>
              <a:t>- drills that student had to repeat</a:t>
            </a:r>
            <a:br>
              <a:rPr lang="en-US" sz="3200" dirty="0" smtClean="0">
                <a:latin typeface="Arial Rounded MT Bold" pitchFamily="34" charset="0"/>
              </a:rPr>
            </a:br>
            <a:r>
              <a:rPr lang="ar-IQ" sz="3200" dirty="0" smtClean="0">
                <a:latin typeface="Arial Rounded MT Bold" pitchFamily="34" charset="0"/>
              </a:rPr>
              <a:t>   </a:t>
            </a:r>
            <a:r>
              <a:rPr lang="en-US" sz="3200" dirty="0" smtClean="0">
                <a:latin typeface="Arial Rounded MT Bold" pitchFamily="34" charset="0"/>
              </a:rPr>
              <a:t>       - habits that could be developed by a lot of practice </a:t>
            </a:r>
            <a:endParaRPr lang="ar-IQ" sz="3200" dirty="0">
              <a:latin typeface="Arial Rounded MT Bold" pitchFamily="34" charset="0"/>
            </a:endParaRPr>
          </a:p>
        </p:txBody>
      </p:sp>
    </p:spTree>
    <p:extLst>
      <p:ext uri="{BB962C8B-B14F-4D97-AF65-F5344CB8AC3E}">
        <p14:creationId xmlns:p14="http://schemas.microsoft.com/office/powerpoint/2010/main" val="198571324"/>
      </p:ext>
    </p:extLst>
  </p:cSld>
  <p:clrMapOvr>
    <a:masterClrMapping/>
  </p:clrMapOvr>
  <mc:AlternateContent xmlns:mc="http://schemas.openxmlformats.org/markup-compatibility/2006">
    <mc:Choice xmlns:p14="http://schemas.microsoft.com/office/powerpoint/2010/main" Requires="p14">
      <p:transition spd="slow" p14:dur="1250">
        <p:push dir="u"/>
      </p:transition>
    </mc:Choice>
    <mc:Fallback>
      <p:transition spd="slow">
        <p:push dir="u"/>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8424936" cy="6336704"/>
          </a:xfrm>
        </p:spPr>
        <p:txBody>
          <a:bodyPr/>
          <a:lstStyle/>
          <a:p>
            <a:pPr>
              <a:lnSpc>
                <a:spcPct val="150000"/>
              </a:lnSpc>
            </a:pPr>
            <a:r>
              <a:rPr lang="en-US" sz="3200" b="1" dirty="0" smtClean="0">
                <a:solidFill>
                  <a:srgbClr val="002060"/>
                </a:solidFill>
                <a:latin typeface="Arial Rounded MT Bold" pitchFamily="34" charset="0"/>
              </a:rPr>
              <a:t>Communicative Approaches</a:t>
            </a:r>
            <a:br>
              <a:rPr lang="en-US" sz="3200" b="1" dirty="0" smtClean="0">
                <a:solidFill>
                  <a:srgbClr val="002060"/>
                </a:solidFill>
                <a:latin typeface="Arial Rounded MT Bold" pitchFamily="34" charset="0"/>
              </a:rPr>
            </a:br>
            <a:r>
              <a:rPr lang="en-US" sz="3200" b="1" dirty="0" smtClean="0">
                <a:solidFill>
                  <a:srgbClr val="002060"/>
                </a:solidFill>
                <a:latin typeface="Arial Rounded MT Bold" pitchFamily="34" charset="0"/>
              </a:rPr>
              <a:t/>
            </a:r>
            <a:br>
              <a:rPr lang="en-US" sz="3200" b="1" dirty="0" smtClean="0">
                <a:solidFill>
                  <a:srgbClr val="002060"/>
                </a:solidFill>
                <a:latin typeface="Arial Rounded MT Bold" pitchFamily="34" charset="0"/>
              </a:rPr>
            </a:br>
            <a:r>
              <a:rPr lang="en-US" sz="3200" dirty="0" smtClean="0">
                <a:latin typeface="Arial Rounded MT Bold" pitchFamily="34" charset="0"/>
              </a:rPr>
              <a:t>functions of language should be emphasized rather than the forms of </a:t>
            </a:r>
            <a:r>
              <a:rPr lang="ar-IQ" sz="3200" dirty="0" smtClean="0">
                <a:latin typeface="Arial Rounded MT Bold" pitchFamily="34" charset="0"/>
              </a:rPr>
              <a:t>      </a:t>
            </a:r>
            <a:r>
              <a:rPr lang="en-US" sz="3200" dirty="0" smtClean="0">
                <a:latin typeface="Arial Rounded MT Bold" pitchFamily="34" charset="0"/>
              </a:rPr>
              <a:t>language. </a:t>
            </a:r>
            <a:br>
              <a:rPr lang="en-US" sz="3200" dirty="0" smtClean="0">
                <a:latin typeface="Arial Rounded MT Bold" pitchFamily="34" charset="0"/>
              </a:rPr>
            </a:br>
            <a:r>
              <a:rPr lang="ar-IQ" sz="3200" dirty="0" smtClean="0">
                <a:latin typeface="Arial Rounded MT Bold" pitchFamily="34" charset="0"/>
              </a:rPr>
              <a:t>                           </a:t>
            </a:r>
            <a:r>
              <a:rPr lang="en-US" sz="3200" dirty="0" smtClean="0">
                <a:latin typeface="Arial Rounded MT Bold" pitchFamily="34" charset="0"/>
              </a:rPr>
              <a:t>ex:    - asking for things</a:t>
            </a:r>
            <a:br>
              <a:rPr lang="en-US" sz="3200" dirty="0" smtClean="0">
                <a:latin typeface="Arial Rounded MT Bold" pitchFamily="34" charset="0"/>
              </a:rPr>
            </a:br>
            <a:r>
              <a:rPr lang="ar-IQ" sz="3200" dirty="0" smtClean="0">
                <a:latin typeface="Arial Rounded MT Bold" pitchFamily="34" charset="0"/>
              </a:rPr>
              <a:t>                       </a:t>
            </a:r>
            <a:r>
              <a:rPr lang="en-US" sz="3200" dirty="0" smtClean="0">
                <a:latin typeface="Arial Rounded MT Bold" pitchFamily="34" charset="0"/>
              </a:rPr>
              <a:t>  - telling the way </a:t>
            </a:r>
            <a:br>
              <a:rPr lang="en-US" sz="3200" dirty="0" smtClean="0">
                <a:latin typeface="Arial Rounded MT Bold" pitchFamily="34" charset="0"/>
              </a:rPr>
            </a:br>
            <a:r>
              <a:rPr lang="ar-IQ" sz="3200" dirty="0" smtClean="0">
                <a:latin typeface="Arial Rounded MT Bold" pitchFamily="34" charset="0"/>
              </a:rPr>
              <a:t>                          </a:t>
            </a:r>
            <a:r>
              <a:rPr lang="en-US" sz="3200" dirty="0" smtClean="0">
                <a:latin typeface="Arial Rounded MT Bold" pitchFamily="34" charset="0"/>
              </a:rPr>
              <a:t>- apologizing </a:t>
            </a:r>
            <a:endParaRPr lang="ar-IQ" sz="3200" dirty="0">
              <a:latin typeface="Arial Rounded MT Bold" pitchFamily="34" charset="0"/>
            </a:endParaRPr>
          </a:p>
        </p:txBody>
      </p:sp>
    </p:spTree>
    <p:extLst>
      <p:ext uri="{BB962C8B-B14F-4D97-AF65-F5344CB8AC3E}">
        <p14:creationId xmlns:p14="http://schemas.microsoft.com/office/powerpoint/2010/main" val="1930361502"/>
      </p:ext>
    </p:extLst>
  </p:cSld>
  <p:clrMapOvr>
    <a:masterClrMapping/>
  </p:clrMapOvr>
  <mc:AlternateContent xmlns:mc="http://schemas.openxmlformats.org/markup-compatibility/2006">
    <mc:Choice xmlns:p14="http://schemas.microsoft.com/office/powerpoint/2010/main" Requires="p14">
      <p:transition spd="slow" p14:dur="1250">
        <p:push dir="u"/>
      </p:transition>
    </mc:Choice>
    <mc:Fallback>
      <p:transition spd="slow">
        <p:push dir="u"/>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56"/>
            <a:ext cx="8496944" cy="6192688"/>
          </a:xfrm>
        </p:spPr>
        <p:txBody>
          <a:bodyPr/>
          <a:lstStyle/>
          <a:p>
            <a:pPr>
              <a:lnSpc>
                <a:spcPct val="150000"/>
              </a:lnSpc>
            </a:pPr>
            <a:r>
              <a:rPr lang="en-US" sz="3200" b="1" dirty="0" smtClean="0">
                <a:solidFill>
                  <a:srgbClr val="002060"/>
                </a:solidFill>
                <a:latin typeface="Arial Rounded MT Bold" pitchFamily="34" charset="0"/>
              </a:rPr>
              <a:t>Focus on the learner</a:t>
            </a:r>
            <a:r>
              <a:rPr lang="en-US" sz="3200" dirty="0" smtClean="0">
                <a:latin typeface="Arial Rounded MT Bold" pitchFamily="34" charset="0"/>
              </a:rPr>
              <a:t/>
            </a:r>
            <a:br>
              <a:rPr lang="en-US" sz="3200" dirty="0" smtClean="0">
                <a:latin typeface="Arial Rounded MT Bold" pitchFamily="34" charset="0"/>
              </a:rPr>
            </a:br>
            <a:r>
              <a:rPr lang="en-US" sz="3200" dirty="0" smtClean="0">
                <a:latin typeface="Arial Rounded MT Bold" pitchFamily="34" charset="0"/>
              </a:rPr>
              <a:t>-   Shift from concern with teacher , textbook and the method to an interest in the learner and the acquisition process.</a:t>
            </a:r>
            <a:br>
              <a:rPr lang="en-US" sz="3200" dirty="0" smtClean="0">
                <a:latin typeface="Arial Rounded MT Bold" pitchFamily="34" charset="0"/>
              </a:rPr>
            </a:br>
            <a:r>
              <a:rPr lang="en-US" sz="3200" dirty="0" smtClean="0">
                <a:latin typeface="Arial Rounded MT Bold" pitchFamily="34" charset="0"/>
              </a:rPr>
              <a:t/>
            </a:r>
            <a:br>
              <a:rPr lang="en-US" sz="3200" dirty="0" smtClean="0">
                <a:latin typeface="Arial Rounded MT Bold" pitchFamily="34" charset="0"/>
              </a:rPr>
            </a:br>
            <a:r>
              <a:rPr lang="en-US" sz="3200" dirty="0" smtClean="0">
                <a:latin typeface="Arial Rounded MT Bold" pitchFamily="34" charset="0"/>
              </a:rPr>
              <a:t>-   Toleration of errors produced by learners</a:t>
            </a:r>
            <a:endParaRPr lang="ar-IQ" sz="3200" dirty="0">
              <a:latin typeface="Arial Rounded MT Bold" pitchFamily="34" charset="0"/>
            </a:endParaRPr>
          </a:p>
        </p:txBody>
      </p:sp>
    </p:spTree>
    <p:extLst>
      <p:ext uri="{BB962C8B-B14F-4D97-AF65-F5344CB8AC3E}">
        <p14:creationId xmlns:p14="http://schemas.microsoft.com/office/powerpoint/2010/main" val="2277671116"/>
      </p:ext>
    </p:extLst>
  </p:cSld>
  <p:clrMapOvr>
    <a:masterClrMapping/>
  </p:clrMapOvr>
  <mc:AlternateContent xmlns:mc="http://schemas.openxmlformats.org/markup-compatibility/2006">
    <mc:Choice xmlns:p14="http://schemas.microsoft.com/office/powerpoint/2010/main" Requires="p14">
      <p:transition spd="slow" p14:dur="1250">
        <p:push dir="u"/>
      </p:transition>
    </mc:Choice>
    <mc:Fallback>
      <p:transition spd="slow">
        <p:push dir="u"/>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8424936" cy="6192688"/>
          </a:xfrm>
        </p:spPr>
        <p:txBody>
          <a:bodyPr/>
          <a:lstStyle/>
          <a:p>
            <a:pPr>
              <a:lnSpc>
                <a:spcPct val="150000"/>
              </a:lnSpc>
            </a:pPr>
            <a:r>
              <a:rPr lang="en-US" sz="3200" b="1" dirty="0" smtClean="0">
                <a:solidFill>
                  <a:srgbClr val="FF0000"/>
                </a:solidFill>
                <a:latin typeface="Arial Rounded MT Bold" pitchFamily="34" charset="0"/>
              </a:rPr>
              <a:t>Transfer</a:t>
            </a:r>
            <a:r>
              <a:rPr lang="en-US" sz="3200" dirty="0" smtClean="0">
                <a:latin typeface="Arial Rounded MT Bold" pitchFamily="34" charset="0"/>
              </a:rPr>
              <a:t/>
            </a:r>
            <a:br>
              <a:rPr lang="en-US" sz="3200" dirty="0" smtClean="0">
                <a:latin typeface="Arial Rounded MT Bold" pitchFamily="34" charset="0"/>
              </a:rPr>
            </a:br>
            <a:r>
              <a:rPr lang="en-US" sz="3200" dirty="0">
                <a:latin typeface="Arial Rounded MT Bold" pitchFamily="34" charset="0"/>
              </a:rPr>
              <a:t>refers to speakers or writers applying knowledge from their native language to a second language. </a:t>
            </a:r>
            <a:r>
              <a:rPr lang="en-US" sz="3200" dirty="0">
                <a:latin typeface="Arial Rounded MT Bold" pitchFamily="34" charset="0"/>
              </a:rPr>
              <a:t>I</a:t>
            </a:r>
            <a:r>
              <a:rPr lang="en-US" sz="3200" dirty="0" smtClean="0">
                <a:latin typeface="Arial Rounded MT Bold" pitchFamily="34" charset="0"/>
              </a:rPr>
              <a:t>t </a:t>
            </a:r>
            <a:r>
              <a:rPr lang="en-US" sz="3200" dirty="0">
                <a:latin typeface="Arial Rounded MT Bold" pitchFamily="34" charset="0"/>
              </a:rPr>
              <a:t>can occur in any situation when someone does not have a native-level command of a language, as when </a:t>
            </a:r>
            <a:r>
              <a:rPr lang="en-US" sz="3200" dirty="0">
                <a:latin typeface="Arial Rounded MT Bold" pitchFamily="34" charset="0"/>
                <a:hlinkClick r:id="rId2" tooltip="Translating"/>
              </a:rPr>
              <a:t>translating</a:t>
            </a:r>
            <a:r>
              <a:rPr lang="en-US" sz="3200" dirty="0">
                <a:latin typeface="Arial Rounded MT Bold" pitchFamily="34" charset="0"/>
              </a:rPr>
              <a:t> into a second language.</a:t>
            </a:r>
            <a:endParaRPr lang="ar-IQ" sz="3200" dirty="0">
              <a:latin typeface="Arial Rounded MT Bold" pitchFamily="34" charset="0"/>
            </a:endParaRPr>
          </a:p>
        </p:txBody>
      </p:sp>
    </p:spTree>
    <p:extLst>
      <p:ext uri="{BB962C8B-B14F-4D97-AF65-F5344CB8AC3E}">
        <p14:creationId xmlns:p14="http://schemas.microsoft.com/office/powerpoint/2010/main" val="617364678"/>
      </p:ext>
    </p:extLst>
  </p:cSld>
  <p:clrMapOvr>
    <a:masterClrMapping/>
  </p:clrMapOvr>
  <mc:AlternateContent xmlns:mc="http://schemas.openxmlformats.org/markup-compatibility/2006">
    <mc:Choice xmlns:p14="http://schemas.microsoft.com/office/powerpoint/2010/main" Requires="p14">
      <p:transition spd="slow" p14:dur="1250">
        <p:push dir="u"/>
      </p:transition>
    </mc:Choice>
    <mc:Fallback>
      <p:transition spd="slow">
        <p:push dir="u"/>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404664"/>
            <a:ext cx="8282880" cy="5832648"/>
          </a:xfrm>
        </p:spPr>
        <p:txBody>
          <a:bodyPr/>
          <a:lstStyle/>
          <a:p>
            <a:pPr algn="l">
              <a:lnSpc>
                <a:spcPct val="150000"/>
              </a:lnSpc>
            </a:pPr>
            <a:r>
              <a:rPr lang="en-US" sz="3200" dirty="0" smtClean="0">
                <a:solidFill>
                  <a:schemeClr val="bg1"/>
                </a:solidFill>
                <a:latin typeface="Arial Rounded MT Bold" pitchFamily="34" charset="0"/>
              </a:rPr>
              <a:t>Ex:</a:t>
            </a:r>
            <a:r>
              <a:rPr lang="en-US" sz="3200" dirty="0" smtClean="0">
                <a:latin typeface="Arial Rounded MT Bold" pitchFamily="34" charset="0"/>
              </a:rPr>
              <a:t/>
            </a:r>
            <a:br>
              <a:rPr lang="en-US" sz="3200" dirty="0" smtClean="0">
                <a:latin typeface="Arial Rounded MT Bold" pitchFamily="34" charset="0"/>
              </a:rPr>
            </a:br>
            <a:r>
              <a:rPr lang="ar-IQ" sz="3200" dirty="0" smtClean="0">
                <a:latin typeface="Arial Rounded MT Bold" pitchFamily="34" charset="0"/>
              </a:rPr>
              <a:t> </a:t>
            </a:r>
            <a:r>
              <a:rPr lang="en-US" sz="3200" dirty="0" smtClean="0">
                <a:latin typeface="Arial Rounded MT Bold" pitchFamily="34" charset="0"/>
              </a:rPr>
              <a:t>In Arabic,   noun             adjective </a:t>
            </a:r>
            <a:br>
              <a:rPr lang="en-US" sz="3200" dirty="0" smtClean="0">
                <a:latin typeface="Arial Rounded MT Bold" pitchFamily="34" charset="0"/>
              </a:rPr>
            </a:br>
            <a:r>
              <a:rPr lang="en-US" sz="3200" dirty="0" smtClean="0">
                <a:latin typeface="Arial Rounded MT Bold" pitchFamily="34" charset="0"/>
              </a:rPr>
              <a:t>in English ,  adjective            noun</a:t>
            </a:r>
            <a:br>
              <a:rPr lang="en-US" sz="3200" dirty="0" smtClean="0">
                <a:latin typeface="Arial Rounded MT Bold" pitchFamily="34" charset="0"/>
              </a:rPr>
            </a:br>
            <a:r>
              <a:rPr lang="en-US" sz="3200" dirty="0" smtClean="0">
                <a:latin typeface="Arial Rounded MT Bold" pitchFamily="34" charset="0"/>
              </a:rPr>
              <a:t> *book good </a:t>
            </a:r>
            <a:r>
              <a:rPr lang="en-US" sz="3200" dirty="0">
                <a:latin typeface="Arial Rounded MT Bold" pitchFamily="34" charset="0"/>
              </a:rPr>
              <a:t/>
            </a:r>
            <a:br>
              <a:rPr lang="en-US" sz="3200" dirty="0">
                <a:latin typeface="Arial Rounded MT Bold" pitchFamily="34" charset="0"/>
              </a:rPr>
            </a:br>
            <a:r>
              <a:rPr lang="en-US" sz="3200" dirty="0" smtClean="0">
                <a:latin typeface="Arial Rounded MT Bold" pitchFamily="34" charset="0"/>
              </a:rPr>
              <a:t>   </a:t>
            </a:r>
            <a:r>
              <a:rPr lang="en-US" sz="3200" dirty="0" err="1" smtClean="0">
                <a:latin typeface="Arial Rounded MT Bold" pitchFamily="34" charset="0"/>
              </a:rPr>
              <a:t>good</a:t>
            </a:r>
            <a:r>
              <a:rPr lang="en-US" sz="3200" dirty="0" smtClean="0">
                <a:latin typeface="Arial Rounded MT Bold" pitchFamily="34" charset="0"/>
              </a:rPr>
              <a:t> book</a:t>
            </a:r>
            <a:endParaRPr lang="ar-IQ" sz="3200" dirty="0">
              <a:latin typeface="Arial Rounded MT Bold" pitchFamily="34" charset="0"/>
            </a:endParaRPr>
          </a:p>
        </p:txBody>
      </p:sp>
      <p:sp>
        <p:nvSpPr>
          <p:cNvPr id="3" name="Plus 2"/>
          <p:cNvSpPr/>
          <p:nvPr/>
        </p:nvSpPr>
        <p:spPr bwMode="auto">
          <a:xfrm>
            <a:off x="4175741" y="2492896"/>
            <a:ext cx="482352" cy="432048"/>
          </a:xfrm>
          <a:prstGeom prst="mathPlus">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ar-IQ" sz="2400" b="0" i="0" u="none" strike="noStrike" cap="none" normalizeH="0" baseline="0" smtClean="0">
              <a:ln>
                <a:noFill/>
              </a:ln>
              <a:solidFill>
                <a:schemeClr val="tx1"/>
              </a:solidFill>
              <a:effectLst/>
              <a:latin typeface="Times New Roman" pitchFamily="18" charset="0"/>
            </a:endParaRPr>
          </a:p>
        </p:txBody>
      </p:sp>
      <p:sp>
        <p:nvSpPr>
          <p:cNvPr id="4" name="Plus 3"/>
          <p:cNvSpPr/>
          <p:nvPr/>
        </p:nvSpPr>
        <p:spPr bwMode="auto">
          <a:xfrm>
            <a:off x="4846511" y="3222453"/>
            <a:ext cx="482352" cy="504056"/>
          </a:xfrm>
          <a:prstGeom prst="mathPlus">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ar-IQ" sz="24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542045103"/>
      </p:ext>
    </p:extLst>
  </p:cSld>
  <p:clrMapOvr>
    <a:masterClrMapping/>
  </p:clrMapOvr>
  <mc:AlternateContent xmlns:mc="http://schemas.openxmlformats.org/markup-compatibility/2006">
    <mc:Choice xmlns:p14="http://schemas.microsoft.com/office/powerpoint/2010/main" Requires="p14">
      <p:transition spd="slow" p14:dur="1250">
        <p:push dir="u"/>
      </p:transition>
    </mc:Choice>
    <mc:Fallback>
      <p:transition spd="slow">
        <p:push dir="u"/>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6632"/>
            <a:ext cx="9036496" cy="6840760"/>
          </a:xfrm>
        </p:spPr>
        <p:txBody>
          <a:bodyPr/>
          <a:lstStyle/>
          <a:p>
            <a:pPr>
              <a:lnSpc>
                <a:spcPct val="150000"/>
              </a:lnSpc>
            </a:pPr>
            <a:r>
              <a:rPr lang="en-US" sz="3200" b="1" dirty="0" err="1" smtClean="0">
                <a:latin typeface="Calibri" pitchFamily="34" charset="0"/>
                <a:cs typeface="Calibri" pitchFamily="34" charset="0"/>
              </a:rPr>
              <a:t>Interlanguage</a:t>
            </a:r>
            <a:r>
              <a:rPr lang="en-US" sz="3200" b="1" dirty="0" smtClean="0">
                <a:latin typeface="Calibri" pitchFamily="34" charset="0"/>
                <a:cs typeface="Calibri" pitchFamily="34" charset="0"/>
              </a:rPr>
              <a:t/>
            </a:r>
            <a:br>
              <a:rPr lang="en-US" sz="3200" b="1" dirty="0" smtClean="0">
                <a:latin typeface="Calibri" pitchFamily="34" charset="0"/>
                <a:cs typeface="Calibri" pitchFamily="34" charset="0"/>
              </a:rPr>
            </a:br>
            <a:r>
              <a:rPr lang="en-US" sz="3200" dirty="0" smtClean="0">
                <a:latin typeface="Calibri" pitchFamily="34" charset="0"/>
                <a:cs typeface="Calibri" pitchFamily="34" charset="0"/>
              </a:rPr>
              <a:t>It is </a:t>
            </a:r>
            <a:r>
              <a:rPr lang="en-US" sz="3200" dirty="0">
                <a:latin typeface="Calibri" pitchFamily="34" charset="0"/>
                <a:cs typeface="Calibri" pitchFamily="34" charset="0"/>
              </a:rPr>
              <a:t>the term for a dynamic </a:t>
            </a:r>
            <a:r>
              <a:rPr lang="en-US" sz="3200" dirty="0">
                <a:latin typeface="Calibri" pitchFamily="34" charset="0"/>
                <a:cs typeface="Calibri" pitchFamily="34" charset="0"/>
                <a:hlinkClick r:id="rId2" tooltip="Linguistics"/>
              </a:rPr>
              <a:t>linguistic</a:t>
            </a:r>
            <a:r>
              <a:rPr lang="en-US" sz="3200" dirty="0">
                <a:latin typeface="Calibri" pitchFamily="34" charset="0"/>
                <a:cs typeface="Calibri" pitchFamily="34" charset="0"/>
              </a:rPr>
              <a:t> system that has been developed by a learner of a </a:t>
            </a:r>
            <a:r>
              <a:rPr lang="en-US" sz="3200" dirty="0">
                <a:latin typeface="Calibri" pitchFamily="34" charset="0"/>
                <a:cs typeface="Calibri" pitchFamily="34" charset="0"/>
                <a:hlinkClick r:id="rId3" tooltip="Second language"/>
              </a:rPr>
              <a:t>second language</a:t>
            </a:r>
            <a:r>
              <a:rPr lang="en-US" sz="3200" dirty="0">
                <a:latin typeface="Calibri" pitchFamily="34" charset="0"/>
                <a:cs typeface="Calibri" pitchFamily="34" charset="0"/>
              </a:rPr>
              <a:t> </a:t>
            </a:r>
            <a:r>
              <a:rPr lang="en-US" sz="3200" dirty="0" smtClean="0">
                <a:latin typeface="Calibri" pitchFamily="34" charset="0"/>
                <a:cs typeface="Calibri" pitchFamily="34" charset="0"/>
              </a:rPr>
              <a:t>who </a:t>
            </a:r>
            <a:r>
              <a:rPr lang="en-US" sz="3200" dirty="0">
                <a:latin typeface="Calibri" pitchFamily="34" charset="0"/>
                <a:cs typeface="Calibri" pitchFamily="34" charset="0"/>
              </a:rPr>
              <a:t>has not become fully proficient yet but is approximating the target language: preserving some features of their </a:t>
            </a:r>
            <a:r>
              <a:rPr lang="en-US" sz="3200" dirty="0">
                <a:latin typeface="Calibri" pitchFamily="34" charset="0"/>
                <a:cs typeface="Calibri" pitchFamily="34" charset="0"/>
                <a:hlinkClick r:id="rId4" tooltip="First language"/>
              </a:rPr>
              <a:t>first language</a:t>
            </a:r>
            <a:r>
              <a:rPr lang="en-US" sz="3200" dirty="0">
                <a:latin typeface="Calibri" pitchFamily="34" charset="0"/>
                <a:cs typeface="Calibri" pitchFamily="34" charset="0"/>
              </a:rPr>
              <a:t> </a:t>
            </a:r>
            <a:r>
              <a:rPr lang="en-US" sz="3200" dirty="0" smtClean="0">
                <a:latin typeface="Calibri" pitchFamily="34" charset="0"/>
                <a:cs typeface="Calibri" pitchFamily="34" charset="0"/>
              </a:rPr>
              <a:t>or </a:t>
            </a:r>
            <a:r>
              <a:rPr lang="en-US" sz="3200" dirty="0">
                <a:latin typeface="Calibri" pitchFamily="34" charset="0"/>
                <a:cs typeface="Calibri" pitchFamily="34" charset="0"/>
              </a:rPr>
              <a:t>overgeneralizing target language rules in speaking or writing the target language and creating innovations. </a:t>
            </a:r>
            <a:r>
              <a:rPr lang="en-US" sz="3200" dirty="0" smtClean="0">
                <a:latin typeface="Calibri" pitchFamily="34" charset="0"/>
                <a:cs typeface="Calibri" pitchFamily="34" charset="0"/>
              </a:rPr>
              <a:t/>
            </a:r>
            <a:br>
              <a:rPr lang="en-US" sz="3200" dirty="0" smtClean="0">
                <a:latin typeface="Calibri" pitchFamily="34" charset="0"/>
                <a:cs typeface="Calibri" pitchFamily="34" charset="0"/>
              </a:rPr>
            </a:br>
            <a:endParaRPr lang="ar-IQ" sz="3200" dirty="0">
              <a:latin typeface="Calibri" pitchFamily="34" charset="0"/>
            </a:endParaRPr>
          </a:p>
        </p:txBody>
      </p:sp>
    </p:spTree>
    <p:extLst>
      <p:ext uri="{BB962C8B-B14F-4D97-AF65-F5344CB8AC3E}">
        <p14:creationId xmlns:p14="http://schemas.microsoft.com/office/powerpoint/2010/main" val="2905394122"/>
      </p:ext>
    </p:extLst>
  </p:cSld>
  <p:clrMapOvr>
    <a:masterClrMapping/>
  </p:clrMapOvr>
  <mc:AlternateContent xmlns:mc="http://schemas.openxmlformats.org/markup-compatibility/2006">
    <mc:Choice xmlns:p14="http://schemas.microsoft.com/office/powerpoint/2010/main" Requires="p14">
      <p:transition spd="slow" p14:dur="1250">
        <p:push dir="u"/>
      </p:transition>
    </mc:Choice>
    <mc:Fallback>
      <p:transition spd="slow">
        <p:push dir="u"/>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2656"/>
            <a:ext cx="8424936" cy="5976664"/>
          </a:xfrm>
        </p:spPr>
        <p:txBody>
          <a:bodyPr/>
          <a:lstStyle/>
          <a:p>
            <a:pPr>
              <a:lnSpc>
                <a:spcPct val="150000"/>
              </a:lnSpc>
            </a:pPr>
            <a:r>
              <a:rPr lang="en-US" sz="3200" dirty="0">
                <a:latin typeface="Arial Rounded MT Bold" pitchFamily="34" charset="0"/>
              </a:rPr>
              <a:t>The type of </a:t>
            </a:r>
            <a:r>
              <a:rPr lang="en-US" sz="3200" u="sng" dirty="0">
                <a:latin typeface="Arial Rounded MT Bold" pitchFamily="34" charset="0"/>
                <a:hlinkClick r:id="rId2"/>
              </a:rPr>
              <a:t>language</a:t>
            </a:r>
            <a:r>
              <a:rPr lang="en-US" sz="3200" dirty="0">
                <a:latin typeface="Arial Rounded MT Bold" pitchFamily="34" charset="0"/>
              </a:rPr>
              <a:t> (or linguistic system) used by </a:t>
            </a:r>
            <a:r>
              <a:rPr lang="en-US" sz="3200" u="sng" dirty="0">
                <a:latin typeface="Arial Rounded MT Bold" pitchFamily="34" charset="0"/>
                <a:hlinkClick r:id="rId3"/>
              </a:rPr>
              <a:t>second-</a:t>
            </a:r>
            <a:r>
              <a:rPr lang="en-US" sz="3200" dirty="0">
                <a:latin typeface="Arial Rounded MT Bold" pitchFamily="34" charset="0"/>
              </a:rPr>
              <a:t> </a:t>
            </a:r>
            <a:r>
              <a:rPr lang="en-US" sz="3200" dirty="0" err="1">
                <a:latin typeface="Arial Rounded MT Bold" pitchFamily="34" charset="0"/>
              </a:rPr>
              <a:t>and</a:t>
            </a:r>
            <a:r>
              <a:rPr lang="en-US" sz="3200" u="sng" dirty="0" err="1">
                <a:latin typeface="Arial Rounded MT Bold" pitchFamily="34" charset="0"/>
                <a:hlinkClick r:id="rId4"/>
              </a:rPr>
              <a:t>foreign</a:t>
            </a:r>
            <a:r>
              <a:rPr lang="en-US" sz="3200" u="sng" dirty="0">
                <a:latin typeface="Arial Rounded MT Bold" pitchFamily="34" charset="0"/>
                <a:hlinkClick r:id="rId4"/>
              </a:rPr>
              <a:t>-language</a:t>
            </a:r>
            <a:r>
              <a:rPr lang="en-US" sz="3200" dirty="0">
                <a:latin typeface="Arial Rounded MT Bold" pitchFamily="34" charset="0"/>
              </a:rPr>
              <a:t> learners who are in the process of learning a target language.</a:t>
            </a:r>
            <a:endParaRPr lang="ar-IQ" sz="3200" dirty="0">
              <a:latin typeface="Arial Rounded MT Bold" pitchFamily="34" charset="0"/>
            </a:endParaRPr>
          </a:p>
        </p:txBody>
      </p:sp>
    </p:spTree>
    <p:extLst>
      <p:ext uri="{BB962C8B-B14F-4D97-AF65-F5344CB8AC3E}">
        <p14:creationId xmlns:p14="http://schemas.microsoft.com/office/powerpoint/2010/main" val="565254417"/>
      </p:ext>
    </p:extLst>
  </p:cSld>
  <p:clrMapOvr>
    <a:masterClrMapping/>
  </p:clrMapOvr>
  <mc:AlternateContent xmlns:mc="http://schemas.openxmlformats.org/markup-compatibility/2006">
    <mc:Choice xmlns:p14="http://schemas.microsoft.com/office/powerpoint/2010/main" Requires="p14">
      <p:transition spd="slow" p14:dur="1250">
        <p:push dir="u"/>
      </p:transition>
    </mc:Choice>
    <mc:Fallback>
      <p:transition spd="slow">
        <p:push dir="u"/>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052736"/>
            <a:ext cx="8208912" cy="4248472"/>
          </a:xfrm>
        </p:spPr>
        <p:txBody>
          <a:bodyPr/>
          <a:lstStyle/>
          <a:p>
            <a:endParaRPr lang="ar-IQ"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528" y="836712"/>
            <a:ext cx="8568952" cy="5112568"/>
          </a:xfrm>
          <a:prstGeom prst="rect">
            <a:avLst/>
          </a:prstGeom>
        </p:spPr>
      </p:pic>
    </p:spTree>
    <p:extLst>
      <p:ext uri="{BB962C8B-B14F-4D97-AF65-F5344CB8AC3E}">
        <p14:creationId xmlns:p14="http://schemas.microsoft.com/office/powerpoint/2010/main" val="2057130835"/>
      </p:ext>
    </p:extLst>
  </p:cSld>
  <p:clrMapOvr>
    <a:masterClrMapping/>
  </p:clrMapOvr>
  <mc:AlternateContent xmlns:mc="http://schemas.openxmlformats.org/markup-compatibility/2006">
    <mc:Choice xmlns:p14="http://schemas.microsoft.com/office/powerpoint/2010/main" Requires="p14">
      <p:transition spd="slow" p14:dur="1250">
        <p:push dir="u"/>
      </p:transition>
    </mc:Choice>
    <mc:Fallback>
      <p:transition spd="slow">
        <p:push dir="u"/>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332656"/>
            <a:ext cx="8712968" cy="6264696"/>
          </a:xfrm>
        </p:spPr>
        <p:txBody>
          <a:bodyPr/>
          <a:lstStyle/>
          <a:p>
            <a:pPr>
              <a:lnSpc>
                <a:spcPct val="150000"/>
              </a:lnSpc>
            </a:pPr>
            <a:r>
              <a:rPr lang="en-US" sz="3200" b="1" dirty="0" smtClean="0">
                <a:solidFill>
                  <a:srgbClr val="C00000"/>
                </a:solidFill>
                <a:latin typeface="Calibri" pitchFamily="34" charset="0"/>
                <a:cs typeface="Calibri" pitchFamily="34" charset="0"/>
              </a:rPr>
              <a:t>Motivation</a:t>
            </a:r>
            <a:r>
              <a:rPr lang="en-US" sz="3200" dirty="0" smtClean="0">
                <a:latin typeface="Calibri" pitchFamily="34" charset="0"/>
                <a:cs typeface="Calibri" pitchFamily="34" charset="0"/>
              </a:rPr>
              <a:t/>
            </a:r>
            <a:br>
              <a:rPr lang="en-US" sz="3200" dirty="0" smtClean="0">
                <a:latin typeface="Calibri" pitchFamily="34" charset="0"/>
                <a:cs typeface="Calibri" pitchFamily="34" charset="0"/>
              </a:rPr>
            </a:br>
            <a:r>
              <a:rPr lang="en-US" sz="3200" dirty="0">
                <a:latin typeface="Calibri" pitchFamily="34" charset="0"/>
                <a:cs typeface="Calibri" pitchFamily="34" charset="0"/>
              </a:rPr>
              <a:t> </a:t>
            </a:r>
            <a:r>
              <a:rPr lang="en-US" sz="3200" dirty="0" smtClean="0">
                <a:latin typeface="Calibri" pitchFamily="34" charset="0"/>
                <a:cs typeface="Calibri" pitchFamily="34" charset="0"/>
              </a:rPr>
              <a:t>It is the </a:t>
            </a:r>
            <a:r>
              <a:rPr lang="en-US" sz="3200" dirty="0">
                <a:latin typeface="Calibri" pitchFamily="34" charset="0"/>
                <a:cs typeface="Calibri" pitchFamily="34" charset="0"/>
              </a:rPr>
              <a:t>psychological quality that leads people to achieve a goal. For language learners, mastery of a </a:t>
            </a:r>
            <a:r>
              <a:rPr lang="ar-IQ" sz="3200" dirty="0" smtClean="0">
                <a:latin typeface="Calibri" pitchFamily="34" charset="0"/>
                <a:cs typeface="Calibri" pitchFamily="34" charset="0"/>
              </a:rPr>
              <a:t> </a:t>
            </a:r>
            <a:r>
              <a:rPr lang="en-US" sz="3200" dirty="0" smtClean="0">
                <a:latin typeface="Calibri" pitchFamily="34" charset="0"/>
                <a:cs typeface="Calibri" pitchFamily="34" charset="0"/>
              </a:rPr>
              <a:t>language </a:t>
            </a:r>
            <a:r>
              <a:rPr lang="en-US" sz="3200" dirty="0">
                <a:latin typeface="Calibri" pitchFamily="34" charset="0"/>
                <a:cs typeface="Calibri" pitchFamily="34" charset="0"/>
              </a:rPr>
              <a:t>may be a </a:t>
            </a:r>
            <a:r>
              <a:rPr lang="en-US" sz="3200" dirty="0" smtClean="0">
                <a:latin typeface="Calibri" pitchFamily="34" charset="0"/>
                <a:cs typeface="Calibri" pitchFamily="34" charset="0"/>
              </a:rPr>
              <a:t>goal. It can be instrumental and/or  integrative.</a:t>
            </a:r>
            <a:br>
              <a:rPr lang="en-US" sz="3200" dirty="0" smtClean="0">
                <a:latin typeface="Calibri" pitchFamily="34" charset="0"/>
                <a:cs typeface="Calibri" pitchFamily="34" charset="0"/>
              </a:rPr>
            </a:br>
            <a:r>
              <a:rPr lang="en-US" sz="3200" dirty="0" smtClean="0">
                <a:latin typeface="Calibri" pitchFamily="34" charset="0"/>
                <a:cs typeface="Calibri" pitchFamily="34" charset="0"/>
              </a:rPr>
              <a:t/>
            </a:r>
            <a:br>
              <a:rPr lang="en-US" sz="3200" dirty="0" smtClean="0">
                <a:latin typeface="Calibri" pitchFamily="34" charset="0"/>
                <a:cs typeface="Calibri" pitchFamily="34" charset="0"/>
              </a:rPr>
            </a:br>
            <a:endParaRPr lang="ar-IQ" sz="3200" dirty="0">
              <a:latin typeface="Calibri" pitchFamily="34" charset="0"/>
            </a:endParaRPr>
          </a:p>
        </p:txBody>
      </p:sp>
    </p:spTree>
    <p:extLst>
      <p:ext uri="{BB962C8B-B14F-4D97-AF65-F5344CB8AC3E}">
        <p14:creationId xmlns:p14="http://schemas.microsoft.com/office/powerpoint/2010/main" val="2810653751"/>
      </p:ext>
    </p:extLst>
  </p:cSld>
  <p:clrMapOvr>
    <a:masterClrMapping/>
  </p:clrMapOvr>
  <mc:AlternateContent xmlns:mc="http://schemas.openxmlformats.org/markup-compatibility/2006">
    <mc:Choice xmlns:p14="http://schemas.microsoft.com/office/powerpoint/2010/main" Requires="p14">
      <p:transition spd="slow" p14:dur="1250">
        <p:push dir="u"/>
      </p:transition>
    </mc:Choice>
    <mc:Fallback>
      <p:transition spd="slow">
        <p:push dir="u"/>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79512" y="260648"/>
            <a:ext cx="8784976" cy="6408712"/>
          </a:xfrm>
        </p:spPr>
        <p:txBody>
          <a:bodyPr/>
          <a:lstStyle/>
          <a:p>
            <a:r>
              <a:rPr lang="en-US" sz="3600" dirty="0" smtClean="0">
                <a:latin typeface="Arial Rounded MT Bold" pitchFamily="34" charset="0"/>
              </a:rPr>
              <a:t>  Acquisition  and  Learning</a:t>
            </a:r>
            <a:br>
              <a:rPr lang="en-US" sz="3600" dirty="0" smtClean="0">
                <a:latin typeface="Arial Rounded MT Bold" pitchFamily="34" charset="0"/>
              </a:rPr>
            </a:br>
            <a:r>
              <a:rPr lang="en-US" sz="3600" dirty="0" smtClean="0">
                <a:latin typeface="Arial Rounded MT Bold" pitchFamily="34" charset="0"/>
              </a:rPr>
              <a:t/>
            </a:r>
            <a:br>
              <a:rPr lang="en-US" sz="3600" dirty="0" smtClean="0">
                <a:latin typeface="Arial Rounded MT Bold" pitchFamily="34" charset="0"/>
              </a:rPr>
            </a:br>
            <a:r>
              <a:rPr lang="en-US" sz="3200" dirty="0" smtClean="0">
                <a:latin typeface="Arial Rounded MT Bold" pitchFamily="34" charset="0"/>
              </a:rPr>
              <a:t>  </a:t>
            </a:r>
            <a:endParaRPr lang="ar-IQ" sz="3200" dirty="0">
              <a:latin typeface="Arial Rounded MT Bold" pitchFamily="34" charset="0"/>
            </a:endParaRPr>
          </a:p>
        </p:txBody>
      </p:sp>
      <p:graphicFrame>
        <p:nvGraphicFramePr>
          <p:cNvPr id="2" name="Diagram 1"/>
          <p:cNvGraphicFramePr/>
          <p:nvPr>
            <p:extLst>
              <p:ext uri="{D42A27DB-BD31-4B8C-83A1-F6EECF244321}">
                <p14:modId xmlns:p14="http://schemas.microsoft.com/office/powerpoint/2010/main" val="4040552446"/>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mc:Choice xmlns:p14="http://schemas.microsoft.com/office/powerpoint/2010/main" Requires="p14">
      <p:transition spd="slow" p14:dur="1250">
        <p:push dir="u"/>
      </p:transition>
    </mc:Choice>
    <mc:Fallback>
      <p:transition spd="slow">
        <p:push dir="u"/>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784976" cy="6408712"/>
          </a:xfrm>
        </p:spPr>
        <p:txBody>
          <a:bodyPr/>
          <a:lstStyle/>
          <a:p>
            <a:pPr>
              <a:lnSpc>
                <a:spcPct val="150000"/>
              </a:lnSpc>
            </a:pPr>
            <a:r>
              <a:rPr lang="en-US" sz="3200" b="1" dirty="0" smtClean="0">
                <a:latin typeface="Calibri" pitchFamily="34" charset="0"/>
                <a:cs typeface="Calibri" pitchFamily="34" charset="0"/>
              </a:rPr>
              <a:t>Input and Output</a:t>
            </a:r>
            <a:r>
              <a:rPr lang="en-US" sz="3200" dirty="0" smtClean="0">
                <a:latin typeface="Calibri" pitchFamily="34" charset="0"/>
                <a:cs typeface="Calibri" pitchFamily="34" charset="0"/>
              </a:rPr>
              <a:t/>
            </a:r>
            <a:br>
              <a:rPr lang="en-US" sz="3200" dirty="0" smtClean="0">
                <a:latin typeface="Calibri" pitchFamily="34" charset="0"/>
                <a:cs typeface="Calibri" pitchFamily="34" charset="0"/>
              </a:rPr>
            </a:br>
            <a:r>
              <a:rPr lang="en-US" sz="3200" dirty="0" smtClean="0">
                <a:latin typeface="Calibri" pitchFamily="34" charset="0"/>
                <a:cs typeface="Calibri" pitchFamily="34" charset="0"/>
              </a:rPr>
              <a:t>input refers to the language that the is exposed to . It has to be comprehensible by being simpler in structure and vocabulary.</a:t>
            </a:r>
            <a:br>
              <a:rPr lang="en-US" sz="3200" dirty="0" smtClean="0">
                <a:latin typeface="Calibri" pitchFamily="34" charset="0"/>
                <a:cs typeface="Calibri" pitchFamily="34" charset="0"/>
              </a:rPr>
            </a:br>
            <a:r>
              <a:rPr lang="en-US" sz="3200" b="1" dirty="0" smtClean="0">
                <a:latin typeface="Calibri" pitchFamily="34" charset="0"/>
                <a:cs typeface="Calibri" pitchFamily="34" charset="0"/>
              </a:rPr>
              <a:t>Negotiated input </a:t>
            </a:r>
            <a:r>
              <a:rPr lang="en-US" sz="3200" dirty="0" smtClean="0">
                <a:latin typeface="Calibri" pitchFamily="34" charset="0"/>
                <a:cs typeface="Calibri" pitchFamily="34" charset="0"/>
              </a:rPr>
              <a:t>refers to second language material that the learner can acquire in interaction through request for clarification while active attention is being focused on what is said . </a:t>
            </a:r>
            <a:endParaRPr lang="ar-IQ" sz="3200" dirty="0">
              <a:latin typeface="Calibri" pitchFamily="34" charset="0"/>
            </a:endParaRPr>
          </a:p>
        </p:txBody>
      </p:sp>
    </p:spTree>
    <p:extLst>
      <p:ext uri="{BB962C8B-B14F-4D97-AF65-F5344CB8AC3E}">
        <p14:creationId xmlns:p14="http://schemas.microsoft.com/office/powerpoint/2010/main" val="1468038831"/>
      </p:ext>
    </p:extLst>
  </p:cSld>
  <p:clrMapOvr>
    <a:masterClrMapping/>
  </p:clrMapOvr>
  <mc:AlternateContent xmlns:mc="http://schemas.openxmlformats.org/markup-compatibility/2006">
    <mc:Choice xmlns:p14="http://schemas.microsoft.com/office/powerpoint/2010/main" Requires="p14">
      <p:transition spd="slow" p14:dur="1250">
        <p:push dir="u"/>
      </p:transition>
    </mc:Choice>
    <mc:Fallback>
      <p:transition spd="slow">
        <p:push dir="u"/>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8568952" cy="6048672"/>
          </a:xfrm>
        </p:spPr>
        <p:txBody>
          <a:bodyPr/>
          <a:lstStyle/>
          <a:p>
            <a:pPr>
              <a:lnSpc>
                <a:spcPct val="150000"/>
              </a:lnSpc>
            </a:pPr>
            <a:r>
              <a:rPr lang="en-US" sz="3200" b="1" dirty="0" smtClean="0">
                <a:latin typeface="Calibri" pitchFamily="34" charset="0"/>
              </a:rPr>
              <a:t>Comprehensible output </a:t>
            </a:r>
            <a:r>
              <a:rPr lang="en-US" sz="3200" dirty="0" smtClean="0">
                <a:latin typeface="Calibri" pitchFamily="34" charset="0"/>
              </a:rPr>
              <a:t>could be an important element in the learner’s development of second language ability.</a:t>
            </a:r>
            <a:br>
              <a:rPr lang="en-US" sz="3200" dirty="0" smtClean="0">
                <a:latin typeface="Calibri" pitchFamily="34" charset="0"/>
              </a:rPr>
            </a:br>
            <a:r>
              <a:rPr lang="en-US" sz="3200" b="1" dirty="0" smtClean="0">
                <a:latin typeface="Calibri" pitchFamily="34" charset="0"/>
              </a:rPr>
              <a:t>Task-based learning </a:t>
            </a:r>
            <a:r>
              <a:rPr lang="en-US" sz="3200" dirty="0" smtClean="0">
                <a:latin typeface="Calibri" pitchFamily="34" charset="0"/>
              </a:rPr>
              <a:t>refers to different types of tasks and activities in which learners have to interact with each other. </a:t>
            </a:r>
            <a:endParaRPr lang="ar-IQ" sz="3200" dirty="0">
              <a:latin typeface="Calibri" pitchFamily="34" charset="0"/>
            </a:endParaRPr>
          </a:p>
        </p:txBody>
      </p:sp>
    </p:spTree>
    <p:extLst>
      <p:ext uri="{BB962C8B-B14F-4D97-AF65-F5344CB8AC3E}">
        <p14:creationId xmlns:p14="http://schemas.microsoft.com/office/powerpoint/2010/main" val="824205335"/>
      </p:ext>
    </p:extLst>
  </p:cSld>
  <p:clrMapOvr>
    <a:masterClrMapping/>
  </p:clrMapOvr>
  <mc:AlternateContent xmlns:mc="http://schemas.openxmlformats.org/markup-compatibility/2006">
    <mc:Choice xmlns:p14="http://schemas.microsoft.com/office/powerpoint/2010/main" Requires="p14">
      <p:transition spd="slow" p14:dur="1250">
        <p:push dir="u"/>
      </p:transition>
    </mc:Choice>
    <mc:Fallback>
      <p:transition spd="slow">
        <p:push dir="u"/>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8856984" cy="6858000"/>
          </a:xfrm>
        </p:spPr>
        <p:txBody>
          <a:bodyPr/>
          <a:lstStyle/>
          <a:p>
            <a:pPr>
              <a:lnSpc>
                <a:spcPct val="150000"/>
              </a:lnSpc>
            </a:pPr>
            <a:r>
              <a:rPr lang="en-US" sz="3200" b="1" dirty="0" smtClean="0">
                <a:latin typeface="Calibri" pitchFamily="34" charset="0"/>
              </a:rPr>
              <a:t>Communicative Competence</a:t>
            </a:r>
            <a:r>
              <a:rPr lang="en-US" sz="3200" dirty="0" smtClean="0">
                <a:latin typeface="Calibri" pitchFamily="34" charset="0"/>
              </a:rPr>
              <a:t/>
            </a:r>
            <a:br>
              <a:rPr lang="en-US" sz="3200" dirty="0" smtClean="0">
                <a:latin typeface="Calibri" pitchFamily="34" charset="0"/>
              </a:rPr>
            </a:br>
            <a:r>
              <a:rPr lang="en-US" sz="3200" dirty="0" smtClean="0">
                <a:latin typeface="Calibri" pitchFamily="34" charset="0"/>
              </a:rPr>
              <a:t>It is the general ability to use language accurately, appropriately and flexibly.</a:t>
            </a:r>
            <a:br>
              <a:rPr lang="en-US" sz="3200" dirty="0" smtClean="0">
                <a:latin typeface="Calibri" pitchFamily="34" charset="0"/>
              </a:rPr>
            </a:br>
            <a:r>
              <a:rPr lang="en-US" sz="3200" b="1" dirty="0" smtClean="0">
                <a:latin typeface="Calibri" pitchFamily="34" charset="0"/>
              </a:rPr>
              <a:t>Grammatical competence </a:t>
            </a:r>
            <a:r>
              <a:rPr lang="en-US" sz="3200" dirty="0" smtClean="0">
                <a:latin typeface="Calibri" pitchFamily="34" charset="0"/>
              </a:rPr>
              <a:t>involves the accurate use of words and structures </a:t>
            </a:r>
            <a:br>
              <a:rPr lang="en-US" sz="3200" dirty="0" smtClean="0">
                <a:latin typeface="Calibri" pitchFamily="34" charset="0"/>
              </a:rPr>
            </a:br>
            <a:r>
              <a:rPr lang="en-US" sz="3200" b="1" dirty="0" smtClean="0">
                <a:latin typeface="Calibri" pitchFamily="34" charset="0"/>
              </a:rPr>
              <a:t>Sociolinguistic competence </a:t>
            </a:r>
            <a:r>
              <a:rPr lang="en-US" sz="3200" dirty="0" smtClean="0">
                <a:latin typeface="Calibri" pitchFamily="34" charset="0"/>
              </a:rPr>
              <a:t>is the ability to use appropriate language. It enables the learner to know what is suitable to say according to the social context. </a:t>
            </a:r>
            <a:endParaRPr lang="ar-IQ" sz="3200" dirty="0">
              <a:latin typeface="Calibri" pitchFamily="34" charset="0"/>
            </a:endParaRPr>
          </a:p>
        </p:txBody>
      </p:sp>
    </p:spTree>
    <p:extLst>
      <p:ext uri="{BB962C8B-B14F-4D97-AF65-F5344CB8AC3E}">
        <p14:creationId xmlns:p14="http://schemas.microsoft.com/office/powerpoint/2010/main" val="180043707"/>
      </p:ext>
    </p:extLst>
  </p:cSld>
  <p:clrMapOvr>
    <a:masterClrMapping/>
  </p:clrMapOvr>
  <mc:AlternateContent xmlns:mc="http://schemas.openxmlformats.org/markup-compatibility/2006">
    <mc:Choice xmlns:p14="http://schemas.microsoft.com/office/powerpoint/2010/main" Requires="p14">
      <p:transition spd="slow" p14:dur="1250">
        <p:push dir="u"/>
      </p:transition>
    </mc:Choice>
    <mc:Fallback>
      <p:transition spd="slow">
        <p:push dir="u"/>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784976" cy="6408712"/>
          </a:xfrm>
        </p:spPr>
        <p:txBody>
          <a:bodyPr/>
          <a:lstStyle/>
          <a:p>
            <a:pPr>
              <a:lnSpc>
                <a:spcPct val="150000"/>
              </a:lnSpc>
            </a:pPr>
            <a:r>
              <a:rPr lang="en-US" sz="3200" b="1" dirty="0" smtClean="0">
                <a:latin typeface="Calibri" pitchFamily="34" charset="0"/>
                <a:cs typeface="Calibri" pitchFamily="34" charset="0"/>
              </a:rPr>
              <a:t>Strategic competence</a:t>
            </a:r>
            <a:r>
              <a:rPr lang="en-US" sz="3200" dirty="0" smtClean="0">
                <a:latin typeface="Calibri" pitchFamily="34" charset="0"/>
                <a:cs typeface="Calibri" pitchFamily="34" charset="0"/>
              </a:rPr>
              <a:t/>
            </a:r>
            <a:br>
              <a:rPr lang="en-US" sz="3200" dirty="0" smtClean="0">
                <a:latin typeface="Calibri" pitchFamily="34" charset="0"/>
                <a:cs typeface="Calibri" pitchFamily="34" charset="0"/>
              </a:rPr>
            </a:br>
            <a:r>
              <a:rPr lang="en-US" sz="3200" dirty="0" smtClean="0">
                <a:latin typeface="Calibri" pitchFamily="34" charset="0"/>
                <a:cs typeface="Calibri" pitchFamily="34" charset="0"/>
              </a:rPr>
              <a:t>It is the ability to organize a message effectively and to compensate for any difficulties.</a:t>
            </a:r>
            <a:br>
              <a:rPr lang="en-US" sz="3200" dirty="0" smtClean="0">
                <a:latin typeface="Calibri" pitchFamily="34" charset="0"/>
                <a:cs typeface="Calibri" pitchFamily="34" charset="0"/>
              </a:rPr>
            </a:br>
            <a:r>
              <a:rPr lang="en-US" sz="3200" b="1" dirty="0" smtClean="0">
                <a:latin typeface="Calibri" pitchFamily="34" charset="0"/>
                <a:cs typeface="Calibri" pitchFamily="34" charset="0"/>
              </a:rPr>
              <a:t>Communication strategy </a:t>
            </a:r>
            <a:r>
              <a:rPr lang="en-US" sz="3200" dirty="0" smtClean="0">
                <a:latin typeface="Calibri" pitchFamily="34" charset="0"/>
                <a:cs typeface="Calibri" pitchFamily="34" charset="0"/>
              </a:rPr>
              <a:t>happens when the second language learner tries to refer to the object( which the learner doesn’t know in the target language) by using vocabulary already known </a:t>
            </a:r>
            <a:endParaRPr lang="ar-IQ" sz="3200" dirty="0">
              <a:latin typeface="Calibri" pitchFamily="34" charset="0"/>
            </a:endParaRPr>
          </a:p>
        </p:txBody>
      </p:sp>
    </p:spTree>
    <p:extLst>
      <p:ext uri="{BB962C8B-B14F-4D97-AF65-F5344CB8AC3E}">
        <p14:creationId xmlns:p14="http://schemas.microsoft.com/office/powerpoint/2010/main" val="3607429007"/>
      </p:ext>
    </p:extLst>
  </p:cSld>
  <p:clrMapOvr>
    <a:masterClrMapping/>
  </p:clrMapOvr>
  <mc:AlternateContent xmlns:mc="http://schemas.openxmlformats.org/markup-compatibility/2006">
    <mc:Choice xmlns:p14="http://schemas.microsoft.com/office/powerpoint/2010/main" Requires="p14">
      <p:transition spd="slow" p14:dur="1250">
        <p:push dir="u"/>
      </p:transition>
    </mc:Choice>
    <mc:Fallback>
      <p:transition spd="slow">
        <p:push dir="u"/>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088245878"/>
              </p:ext>
            </p:extLst>
          </p:nvPr>
        </p:nvGraphicFramePr>
        <p:xfrm>
          <a:off x="251520" y="260648"/>
          <a:ext cx="8568952" cy="63367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Straight Arrow Connector 5"/>
          <p:cNvCxnSpPr/>
          <p:nvPr/>
        </p:nvCxnSpPr>
        <p:spPr bwMode="auto">
          <a:xfrm>
            <a:off x="2915816" y="5905287"/>
            <a:ext cx="3024336"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838660698"/>
      </p:ext>
    </p:extLst>
  </p:cSld>
  <p:clrMapOvr>
    <a:masterClrMapping/>
  </p:clrMapOvr>
  <mc:AlternateContent xmlns:mc="http://schemas.openxmlformats.org/markup-compatibility/2006">
    <mc:Choice xmlns:p14="http://schemas.microsoft.com/office/powerpoint/2010/main" Requires="p14">
      <p:transition spd="slow" p14:dur="1250">
        <p:push dir="u"/>
      </p:transition>
    </mc:Choice>
    <mc:Fallback>
      <p:transition spd="slow">
        <p:push dir="u"/>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926110635"/>
              </p:ext>
            </p:extLst>
          </p:nvPr>
        </p:nvGraphicFramePr>
        <p:xfrm>
          <a:off x="251520" y="116632"/>
          <a:ext cx="8640960" cy="65527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Straight Arrow Connector 5"/>
          <p:cNvCxnSpPr/>
          <p:nvPr/>
        </p:nvCxnSpPr>
        <p:spPr bwMode="auto">
          <a:xfrm>
            <a:off x="3203848" y="5733256"/>
            <a:ext cx="2160240"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234316653"/>
      </p:ext>
    </p:extLst>
  </p:cSld>
  <p:clrMapOvr>
    <a:masterClrMapping/>
  </p:clrMapOvr>
  <mc:AlternateContent xmlns:mc="http://schemas.openxmlformats.org/markup-compatibility/2006">
    <mc:Choice xmlns:p14="http://schemas.microsoft.com/office/powerpoint/2010/main" Requires="p14">
      <p:transition spd="slow" p14:dur="1250">
        <p:push dir="u"/>
      </p:transition>
    </mc:Choice>
    <mc:Fallback>
      <p:transition spd="slow">
        <p:push dir="u"/>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449288"/>
            <a:ext cx="8784976" cy="6292080"/>
          </a:xfrm>
        </p:spPr>
        <p:txBody>
          <a:bodyPr/>
          <a:lstStyle/>
          <a:p>
            <a:pPr>
              <a:lnSpc>
                <a:spcPct val="150000"/>
              </a:lnSpc>
            </a:pPr>
            <a:r>
              <a:rPr lang="en-US" sz="3600" dirty="0" smtClean="0">
                <a:solidFill>
                  <a:schemeClr val="accent5">
                    <a:lumMod val="50000"/>
                  </a:schemeClr>
                </a:solidFill>
                <a:latin typeface="Arial Rounded MT Bold" pitchFamily="34" charset="0"/>
              </a:rPr>
              <a:t>Acquisition  </a:t>
            </a:r>
            <a:r>
              <a:rPr lang="en-US" sz="3600" dirty="0" smtClean="0">
                <a:solidFill>
                  <a:schemeClr val="accent5">
                    <a:lumMod val="50000"/>
                  </a:schemeClr>
                </a:solidFill>
                <a:latin typeface="Arial Rounded MT Bold" pitchFamily="34" charset="0"/>
              </a:rPr>
              <a:t>Barriers</a:t>
            </a:r>
            <a:br>
              <a:rPr lang="en-US" sz="3600" dirty="0" smtClean="0">
                <a:solidFill>
                  <a:schemeClr val="accent5">
                    <a:lumMod val="50000"/>
                  </a:schemeClr>
                </a:solidFill>
                <a:latin typeface="Arial Rounded MT Bold" pitchFamily="34" charset="0"/>
              </a:rPr>
            </a:br>
            <a:r>
              <a:rPr lang="en-US" sz="3600" dirty="0" smtClean="0">
                <a:solidFill>
                  <a:schemeClr val="accent5">
                    <a:lumMod val="50000"/>
                  </a:schemeClr>
                </a:solidFill>
                <a:latin typeface="Arial Rounded MT Bold" pitchFamily="34" charset="0"/>
              </a:rPr>
              <a:t/>
            </a:r>
            <a:br>
              <a:rPr lang="en-US" sz="3600" dirty="0" smtClean="0">
                <a:solidFill>
                  <a:schemeClr val="accent5">
                    <a:lumMod val="50000"/>
                  </a:schemeClr>
                </a:solidFill>
                <a:latin typeface="Arial Rounded MT Bold" pitchFamily="34" charset="0"/>
              </a:rPr>
            </a:br>
            <a:r>
              <a:rPr lang="en-US" sz="3200" dirty="0" smtClean="0">
                <a:latin typeface="Arial Rounded MT Bold" pitchFamily="34" charset="0"/>
              </a:rPr>
              <a:t>Even in ideal acquisition situations, very few adults seem to reach native-like proficiency in using second language.</a:t>
            </a:r>
            <a:br>
              <a:rPr lang="en-US" sz="3200" dirty="0" smtClean="0">
                <a:latin typeface="Arial Rounded MT Bold" pitchFamily="34" charset="0"/>
              </a:rPr>
            </a:br>
            <a:r>
              <a:rPr lang="en-US" sz="3200" dirty="0" smtClean="0">
                <a:latin typeface="Arial Rounded MT Bold" pitchFamily="34" charset="0"/>
              </a:rPr>
              <a:t>There are individuals who can achieve great expertise in the written language , but not the spoken language . </a:t>
            </a:r>
            <a:r>
              <a:rPr lang="en-US" sz="3600" dirty="0" smtClean="0">
                <a:latin typeface="Arial Rounded MT Bold" pitchFamily="34" charset="0"/>
              </a:rPr>
              <a:t/>
            </a:r>
            <a:br>
              <a:rPr lang="en-US" sz="3600" dirty="0" smtClean="0">
                <a:latin typeface="Arial Rounded MT Bold" pitchFamily="34" charset="0"/>
              </a:rPr>
            </a:br>
            <a:endParaRPr lang="ar-IQ" sz="3600" dirty="0">
              <a:latin typeface="Arial Rounded MT Bold" pitchFamily="34" charset="0"/>
            </a:endParaRPr>
          </a:p>
        </p:txBody>
      </p:sp>
    </p:spTree>
    <p:extLst>
      <p:ext uri="{BB962C8B-B14F-4D97-AF65-F5344CB8AC3E}">
        <p14:creationId xmlns:p14="http://schemas.microsoft.com/office/powerpoint/2010/main" val="1092862822"/>
      </p:ext>
    </p:extLst>
  </p:cSld>
  <p:clrMapOvr>
    <a:masterClrMapping/>
  </p:clrMapOvr>
  <mc:AlternateContent xmlns:mc="http://schemas.openxmlformats.org/markup-compatibility/2006">
    <mc:Choice xmlns:p14="http://schemas.microsoft.com/office/powerpoint/2010/main" Requires="p14">
      <p:transition spd="slow" p14:dur="1250">
        <p:push dir="u"/>
      </p:transition>
    </mc:Choice>
    <mc:Fallback>
      <p:transition spd="slow">
        <p:push dir="u"/>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8496944" cy="6336704"/>
          </a:xfrm>
        </p:spPr>
        <p:txBody>
          <a:bodyPr/>
          <a:lstStyle/>
          <a:p>
            <a:pPr algn="l">
              <a:lnSpc>
                <a:spcPct val="150000"/>
              </a:lnSpc>
            </a:pPr>
            <a:r>
              <a:rPr lang="en-US" sz="3200" dirty="0" smtClean="0">
                <a:latin typeface="Arial Rounded MT Bold" pitchFamily="34" charset="0"/>
              </a:rPr>
              <a:t>   -  Early experience in using the sounds and intonation of the second language,       </a:t>
            </a:r>
            <a:br>
              <a:rPr lang="en-US" sz="3200" dirty="0" smtClean="0">
                <a:latin typeface="Arial Rounded MT Bold" pitchFamily="34" charset="0"/>
              </a:rPr>
            </a:br>
            <a:r>
              <a:rPr lang="en-US" sz="3200" dirty="0">
                <a:latin typeface="Arial Rounded MT Bold" pitchFamily="34" charset="0"/>
              </a:rPr>
              <a:t> </a:t>
            </a:r>
            <a:r>
              <a:rPr lang="en-US" sz="3200" dirty="0" smtClean="0">
                <a:latin typeface="Arial Rounded MT Bold" pitchFamily="34" charset="0"/>
              </a:rPr>
              <a:t> - Inherent capacity for language being          </a:t>
            </a:r>
            <a:r>
              <a:rPr lang="ar-IQ" sz="3200" dirty="0" smtClean="0">
                <a:latin typeface="Arial Rounded MT Bold" pitchFamily="34" charset="0"/>
              </a:rPr>
              <a:t> </a:t>
            </a:r>
            <a:r>
              <a:rPr lang="en-US" sz="3200" dirty="0" smtClean="0">
                <a:latin typeface="Arial Rounded MT Bold" pitchFamily="34" charset="0"/>
              </a:rPr>
              <a:t> strongly taken over by features of first language with loss of flexibility to receive the features of another language.  </a:t>
            </a:r>
            <a:endParaRPr lang="ar-IQ" sz="3200" dirty="0">
              <a:latin typeface="Arial Rounded MT Bold" pitchFamily="34" charset="0"/>
            </a:endParaRPr>
          </a:p>
        </p:txBody>
      </p:sp>
    </p:spTree>
    <p:extLst>
      <p:ext uri="{BB962C8B-B14F-4D97-AF65-F5344CB8AC3E}">
        <p14:creationId xmlns:p14="http://schemas.microsoft.com/office/powerpoint/2010/main" val="2563915740"/>
      </p:ext>
    </p:extLst>
  </p:cSld>
  <p:clrMapOvr>
    <a:masterClrMapping/>
  </p:clrMapOvr>
  <mc:AlternateContent xmlns:mc="http://schemas.openxmlformats.org/markup-compatibility/2006">
    <mc:Choice xmlns:p14="http://schemas.microsoft.com/office/powerpoint/2010/main" Requires="p14">
      <p:transition spd="slow" p14:dur="1250">
        <p:push dir="u"/>
      </p:transition>
    </mc:Choice>
    <mc:Fallback>
      <p:transition spd="slow">
        <p:push dir="u"/>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8424936" cy="6264696"/>
          </a:xfrm>
        </p:spPr>
        <p:txBody>
          <a:bodyPr/>
          <a:lstStyle/>
          <a:p>
            <a:pPr>
              <a:lnSpc>
                <a:spcPct val="150000"/>
              </a:lnSpc>
            </a:pPr>
            <a:r>
              <a:rPr lang="en-US" sz="3200" dirty="0" smtClean="0">
                <a:latin typeface="Arial Rounded MT Bold" pitchFamily="34" charset="0"/>
              </a:rPr>
              <a:t>Students in their early teens are quicker second language learners ( 7 years ).</a:t>
            </a:r>
            <a:br>
              <a:rPr lang="en-US" sz="3200" dirty="0" smtClean="0">
                <a:latin typeface="Arial Rounded MT Bold" pitchFamily="34" charset="0"/>
              </a:rPr>
            </a:br>
            <a:r>
              <a:rPr lang="en-US" sz="3200" dirty="0" smtClean="0">
                <a:latin typeface="Arial Rounded MT Bold" pitchFamily="34" charset="0"/>
              </a:rPr>
              <a:t/>
            </a:r>
            <a:br>
              <a:rPr lang="en-US" sz="3200" dirty="0" smtClean="0">
                <a:latin typeface="Arial Rounded MT Bold" pitchFamily="34" charset="0"/>
              </a:rPr>
            </a:br>
            <a:r>
              <a:rPr lang="en-US" sz="3200" dirty="0" smtClean="0">
                <a:latin typeface="Arial Rounded MT Bold" pitchFamily="34" charset="0"/>
              </a:rPr>
              <a:t>The optimum age for learning may be during 10 – 16 years ( inherent capacity , maturation of cognitive skills ) </a:t>
            </a:r>
            <a:endParaRPr lang="ar-IQ" sz="3200" dirty="0">
              <a:latin typeface="Arial Rounded MT Bold" pitchFamily="34" charset="0"/>
            </a:endParaRPr>
          </a:p>
        </p:txBody>
      </p:sp>
    </p:spTree>
    <p:extLst>
      <p:ext uri="{BB962C8B-B14F-4D97-AF65-F5344CB8AC3E}">
        <p14:creationId xmlns:p14="http://schemas.microsoft.com/office/powerpoint/2010/main" val="2049942852"/>
      </p:ext>
    </p:extLst>
  </p:cSld>
  <p:clrMapOvr>
    <a:masterClrMapping/>
  </p:clrMapOvr>
  <mc:AlternateContent xmlns:mc="http://schemas.openxmlformats.org/markup-compatibility/2006">
    <mc:Choice xmlns:p14="http://schemas.microsoft.com/office/powerpoint/2010/main" Requires="p14">
      <p:transition spd="slow" p14:dur="1250">
        <p:push dir="u"/>
      </p:transition>
    </mc:Choice>
    <mc:Fallback>
      <p:transition spd="slow">
        <p:push dir="u"/>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3528" y="260648"/>
            <a:ext cx="8424936" cy="6192688"/>
          </a:xfrm>
        </p:spPr>
        <p:txBody>
          <a:bodyPr/>
          <a:lstStyle/>
          <a:p>
            <a:pPr>
              <a:lnSpc>
                <a:spcPct val="150000"/>
              </a:lnSpc>
            </a:pPr>
            <a:r>
              <a:rPr lang="en-US" sz="3200" b="1" dirty="0" smtClean="0">
                <a:solidFill>
                  <a:schemeClr val="accent5">
                    <a:lumMod val="25000"/>
                  </a:schemeClr>
                </a:solidFill>
                <a:latin typeface="Arial Rounded MT Bold" pitchFamily="34" charset="0"/>
              </a:rPr>
              <a:t>Affective Factors</a:t>
            </a:r>
            <a:br>
              <a:rPr lang="en-US" sz="3200" b="1" dirty="0" smtClean="0">
                <a:solidFill>
                  <a:schemeClr val="accent5">
                    <a:lumMod val="25000"/>
                  </a:schemeClr>
                </a:solidFill>
                <a:latin typeface="Arial Rounded MT Bold" pitchFamily="34" charset="0"/>
              </a:rPr>
            </a:br>
            <a:r>
              <a:rPr lang="en-US" sz="3200" dirty="0" smtClean="0">
                <a:solidFill>
                  <a:schemeClr val="accent5">
                    <a:lumMod val="25000"/>
                  </a:schemeClr>
                </a:solidFill>
                <a:latin typeface="Arial Rounded MT Bold" pitchFamily="34" charset="0"/>
              </a:rPr>
              <a:t/>
            </a:r>
            <a:br>
              <a:rPr lang="en-US" sz="3200" dirty="0" smtClean="0">
                <a:solidFill>
                  <a:schemeClr val="accent5">
                    <a:lumMod val="25000"/>
                  </a:schemeClr>
                </a:solidFill>
                <a:latin typeface="Arial Rounded MT Bold" pitchFamily="34" charset="0"/>
              </a:rPr>
            </a:br>
            <a:r>
              <a:rPr lang="en-US" sz="3200" dirty="0" smtClean="0">
                <a:latin typeface="Arial Rounded MT Bold" pitchFamily="34" charset="0"/>
              </a:rPr>
              <a:t>Teenagers are more self-conscious than younger children. </a:t>
            </a:r>
            <a:r>
              <a:rPr lang="en-US" sz="3200" dirty="0">
                <a:latin typeface="Arial Rounded MT Bold" pitchFamily="34" charset="0"/>
              </a:rPr>
              <a:t/>
            </a:r>
            <a:br>
              <a:rPr lang="en-US" sz="3200" dirty="0">
                <a:latin typeface="Arial Rounded MT Bold" pitchFamily="34" charset="0"/>
              </a:rPr>
            </a:br>
            <a:r>
              <a:rPr lang="en-US" sz="3200" dirty="0" smtClean="0">
                <a:latin typeface="Arial Rounded MT Bold" pitchFamily="34" charset="0"/>
              </a:rPr>
              <a:t>Embarrassment in attempting to produce the different sounds of another language and lack of empathy can be other barriers for learning .  </a:t>
            </a:r>
            <a:endParaRPr lang="ar-IQ" sz="3200" dirty="0">
              <a:latin typeface="Arial Rounded MT Bold" pitchFamily="34" charset="0"/>
            </a:endParaRPr>
          </a:p>
        </p:txBody>
      </p:sp>
    </p:spTree>
    <p:extLst>
      <p:ext uri="{BB962C8B-B14F-4D97-AF65-F5344CB8AC3E}">
        <p14:creationId xmlns:p14="http://schemas.microsoft.com/office/powerpoint/2010/main" val="18293371"/>
      </p:ext>
    </p:extLst>
  </p:cSld>
  <p:clrMapOvr>
    <a:masterClrMapping/>
  </p:clrMapOvr>
  <mc:AlternateContent xmlns:mc="http://schemas.openxmlformats.org/markup-compatibility/2006">
    <mc:Choice xmlns:p14="http://schemas.microsoft.com/office/powerpoint/2010/main" Requires="p14">
      <p:transition spd="slow" p14:dur="1250">
        <p:push dir="u"/>
      </p:transition>
    </mc:Choice>
    <mc:Fallback>
      <p:transition spd="slow">
        <p:push dir="u"/>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88640"/>
            <a:ext cx="8496944" cy="6408712"/>
          </a:xfrm>
        </p:spPr>
        <p:txBody>
          <a:bodyPr/>
          <a:lstStyle/>
          <a:p>
            <a:pPr>
              <a:lnSpc>
                <a:spcPct val="150000"/>
              </a:lnSpc>
            </a:pPr>
            <a:r>
              <a:rPr lang="en-US" sz="3200" dirty="0" smtClean="0">
                <a:solidFill>
                  <a:schemeClr val="bg1"/>
                </a:solidFill>
                <a:latin typeface="Arial Rounded MT Bold" pitchFamily="34" charset="0"/>
              </a:rPr>
              <a:t>Affective factors may also include :</a:t>
            </a:r>
            <a:br>
              <a:rPr lang="en-US" sz="3200" dirty="0" smtClean="0">
                <a:solidFill>
                  <a:schemeClr val="bg1"/>
                </a:solidFill>
                <a:latin typeface="Arial Rounded MT Bold" pitchFamily="34" charset="0"/>
              </a:rPr>
            </a:br>
            <a:r>
              <a:rPr lang="en-US" sz="3200" dirty="0" smtClean="0">
                <a:latin typeface="Arial Rounded MT Bold" pitchFamily="34" charset="0"/>
              </a:rPr>
              <a:t>dull textbooks , unpleasant classroom surroundings , exhausting schedule of study .</a:t>
            </a:r>
            <a:br>
              <a:rPr lang="en-US" sz="3200" dirty="0" smtClean="0">
                <a:latin typeface="Arial Rounded MT Bold" pitchFamily="34" charset="0"/>
              </a:rPr>
            </a:br>
            <a:r>
              <a:rPr lang="en-US" sz="3200" dirty="0" smtClean="0">
                <a:solidFill>
                  <a:srgbClr val="C00000"/>
                </a:solidFill>
                <a:latin typeface="Arial Rounded MT Bold" pitchFamily="34" charset="0"/>
              </a:rPr>
              <a:t>If we are stressed , uncomfortable , self-conscious or unmotivated , we are unlikely to learn anything . </a:t>
            </a:r>
            <a:endParaRPr lang="ar-IQ" sz="3200" dirty="0">
              <a:solidFill>
                <a:srgbClr val="C00000"/>
              </a:solidFill>
              <a:latin typeface="Arial Rounded MT Bold" pitchFamily="34" charset="0"/>
            </a:endParaRPr>
          </a:p>
        </p:txBody>
      </p:sp>
    </p:spTree>
    <p:extLst>
      <p:ext uri="{BB962C8B-B14F-4D97-AF65-F5344CB8AC3E}">
        <p14:creationId xmlns:p14="http://schemas.microsoft.com/office/powerpoint/2010/main" val="751306228"/>
      </p:ext>
    </p:extLst>
  </p:cSld>
  <p:clrMapOvr>
    <a:masterClrMapping/>
  </p:clrMapOvr>
  <mc:AlternateContent xmlns:mc="http://schemas.openxmlformats.org/markup-compatibility/2006">
    <mc:Choice xmlns:p14="http://schemas.microsoft.com/office/powerpoint/2010/main" Requires="p14">
      <p:transition spd="slow" p14:dur="1250">
        <p:push dir="u"/>
      </p:transition>
    </mc:Choice>
    <mc:Fallback>
      <p:transition spd="slow">
        <p:push dir="u"/>
      </p:transition>
    </mc:Fallback>
  </mc:AlternateContent>
  <p:timing>
    <p:tnLst>
      <p:par>
        <p:cTn id="1" dur="indefinite" restart="never" nodeType="tmRoot"/>
      </p:par>
    </p:tnLst>
  </p:timing>
</p:sld>
</file>

<file path=ppt/theme/theme1.xml><?xml version="1.0" encoding="utf-8"?>
<a:theme xmlns:a="http://schemas.openxmlformats.org/drawingml/2006/main" name="PF80">
  <a:themeElements>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PF80</Template>
  <TotalTime>402</TotalTime>
  <Words>101</Words>
  <Application>Microsoft Office PowerPoint</Application>
  <PresentationFormat>On-screen Show (4:3)</PresentationFormat>
  <Paragraphs>28</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PF80</vt:lpstr>
      <vt:lpstr>Second  Language Acquisition  /  Learning</vt:lpstr>
      <vt:lpstr>  Acquisition  and  Learning    </vt:lpstr>
      <vt:lpstr>PowerPoint Presentation</vt:lpstr>
      <vt:lpstr>PowerPoint Presentation</vt:lpstr>
      <vt:lpstr>Acquisition  Barriers  Even in ideal acquisition situations, very few adults seem to reach native-like proficiency in using second language. There are individuals who can achieve great expertise in the written language , but not the spoken language .  </vt:lpstr>
      <vt:lpstr>   -  Early experience in using the sounds and intonation of the second language,          - Inherent capacity for language being            strongly taken over by features of first language with loss of flexibility to receive the features of another language.  </vt:lpstr>
      <vt:lpstr>Students in their early teens are quicker second language learners ( 7 years ).  The optimum age for learning may be during 10 – 16 years ( inherent capacity , maturation of cognitive skills ) </vt:lpstr>
      <vt:lpstr>Affective Factors  Teenagers are more self-conscious than younger children.  Embarrassment in attempting to produce the different sounds of another language and lack of empathy can be other barriers for learning .  </vt:lpstr>
      <vt:lpstr>Affective factors may also include : dull textbooks , unpleasant classroom surroundings , exhausting schedule of study . If we are stressed , uncomfortable , self-conscious or unmotivated , we are unlikely to learn anything . </vt:lpstr>
      <vt:lpstr>            Grammar-Translation Method - lists of vocabulary  - sets of grammar- memorization is encouraged  - written rather than spoken is emphasized - learning about the language is emphasized and not how to use it  </vt:lpstr>
      <vt:lpstr>The Audiolingual Method   - spoken language is emphasized       - drills that student had to repeat           - habits that could be developed by a lot of practice </vt:lpstr>
      <vt:lpstr>Communicative Approaches  functions of language should be emphasized rather than the forms of       language.                             ex:    - asking for things                          - telling the way                            - apologizing </vt:lpstr>
      <vt:lpstr>Focus on the learner -   Shift from concern with teacher , textbook and the method to an interest in the learner and the acquisition process.  -   Toleration of errors produced by learners</vt:lpstr>
      <vt:lpstr>Transfer refers to speakers or writers applying knowledge from their native language to a second language. It can occur in any situation when someone does not have a native-level command of a language, as when translating into a second language.</vt:lpstr>
      <vt:lpstr>Ex:  In Arabic,   noun             adjective  in English ,  adjective            noun  *book good     good book</vt:lpstr>
      <vt:lpstr>Interlanguage It is the term for a dynamic linguistic system that has been developed by a learner of a second language who has not become fully proficient yet but is approximating the target language: preserving some features of their first language or overgeneralizing target language rules in speaking or writing the target language and creating innovations.  </vt:lpstr>
      <vt:lpstr>The type of language (or linguistic system) used by second- andforeign-language learners who are in the process of learning a target language.</vt:lpstr>
      <vt:lpstr>PowerPoint Presentation</vt:lpstr>
      <vt:lpstr>Motivation  It is the psychological quality that leads people to achieve a goal. For language learners, mastery of a  language may be a goal. It can be instrumental and/or  integrative.  </vt:lpstr>
      <vt:lpstr>Input and Output input refers to the language that the is exposed to . It has to be comprehensible by being simpler in structure and vocabulary. Negotiated input refers to second language material that the learner can acquire in interaction through request for clarification while active attention is being focused on what is said . </vt:lpstr>
      <vt:lpstr>Comprehensible output could be an important element in the learner’s development of second language ability. Task-based learning refers to different types of tasks and activities in which learners have to interact with each other. </vt:lpstr>
      <vt:lpstr>Communicative Competence It is the general ability to use language accurately, appropriately and flexibly. Grammatical competence involves the accurate use of words and structures  Sociolinguistic competence is the ability to use appropriate language. It enables the learner to know what is suitable to say according to the social context. </vt:lpstr>
      <vt:lpstr>Strategic competence It is the ability to organize a message effectively and to compensate for any difficulties. Communication strategy happens when the second language learner tries to refer to the object( which the learner doesn’t know in the target language) by using vocabulary already known </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Second  Language Acquisition  /  Learning</dc:title>
  <dc:creator>DR.Ahmed Saker 2o1O</dc:creator>
  <cp:lastModifiedBy>DR.Ahmed Saker 2o1O</cp:lastModifiedBy>
  <cp:revision>26</cp:revision>
  <dcterms:created xsi:type="dcterms:W3CDTF">2013-12-06T09:50:07Z</dcterms:created>
  <dcterms:modified xsi:type="dcterms:W3CDTF">2013-12-07T13:29:16Z</dcterms:modified>
</cp:coreProperties>
</file>